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57" r:id="rId3"/>
    <p:sldId id="321" r:id="rId4"/>
    <p:sldId id="310" r:id="rId5"/>
    <p:sldId id="258" r:id="rId6"/>
    <p:sldId id="312" r:id="rId7"/>
    <p:sldId id="303" r:id="rId8"/>
    <p:sldId id="261" r:id="rId9"/>
    <p:sldId id="259" r:id="rId10"/>
    <p:sldId id="260" r:id="rId11"/>
    <p:sldId id="369" r:id="rId12"/>
    <p:sldId id="370" r:id="rId13"/>
    <p:sldId id="367" r:id="rId14"/>
    <p:sldId id="368" r:id="rId15"/>
    <p:sldId id="305" r:id="rId16"/>
    <p:sldId id="287" r:id="rId17"/>
    <p:sldId id="288" r:id="rId18"/>
    <p:sldId id="366" r:id="rId19"/>
    <p:sldId id="324" r:id="rId20"/>
    <p:sldId id="325" r:id="rId21"/>
    <p:sldId id="326" r:id="rId22"/>
    <p:sldId id="327" r:id="rId23"/>
    <p:sldId id="328" r:id="rId24"/>
    <p:sldId id="356" r:id="rId25"/>
    <p:sldId id="364" r:id="rId26"/>
    <p:sldId id="365" r:id="rId27"/>
    <p:sldId id="362" r:id="rId28"/>
    <p:sldId id="363" r:id="rId29"/>
    <p:sldId id="343" r:id="rId30"/>
    <p:sldId id="344" r:id="rId31"/>
    <p:sldId id="329" r:id="rId32"/>
    <p:sldId id="263" r:id="rId33"/>
    <p:sldId id="266" r:id="rId34"/>
    <p:sldId id="267" r:id="rId35"/>
    <p:sldId id="268" r:id="rId36"/>
    <p:sldId id="262" r:id="rId37"/>
    <p:sldId id="313" r:id="rId38"/>
    <p:sldId id="319" r:id="rId39"/>
    <p:sldId id="331" r:id="rId40"/>
    <p:sldId id="278" r:id="rId41"/>
    <p:sldId id="279" r:id="rId42"/>
    <p:sldId id="358" r:id="rId43"/>
    <p:sldId id="315" r:id="rId44"/>
    <p:sldId id="316" r:id="rId45"/>
    <p:sldId id="351" r:id="rId46"/>
    <p:sldId id="352" r:id="rId47"/>
    <p:sldId id="353" r:id="rId48"/>
    <p:sldId id="360" r:id="rId49"/>
    <p:sldId id="361" r:id="rId50"/>
    <p:sldId id="354" r:id="rId51"/>
    <p:sldId id="355" r:id="rId52"/>
    <p:sldId id="350" r:id="rId53"/>
    <p:sldId id="347" r:id="rId54"/>
    <p:sldId id="333" r:id="rId55"/>
    <p:sldId id="348" r:id="rId56"/>
    <p:sldId id="349" r:id="rId57"/>
    <p:sldId id="335" r:id="rId58"/>
    <p:sldId id="336" r:id="rId59"/>
    <p:sldId id="337" r:id="rId60"/>
    <p:sldId id="338" r:id="rId61"/>
    <p:sldId id="339" r:id="rId62"/>
    <p:sldId id="340" r:id="rId63"/>
    <p:sldId id="341" r:id="rId64"/>
    <p:sldId id="342" r:id="rId65"/>
    <p:sldId id="295" r:id="rId66"/>
    <p:sldId id="296" r:id="rId67"/>
    <p:sldId id="289" r:id="rId68"/>
    <p:sldId id="290" r:id="rId69"/>
    <p:sldId id="291" r:id="rId70"/>
    <p:sldId id="292" r:id="rId71"/>
    <p:sldId id="293" r:id="rId72"/>
    <p:sldId id="294" r:id="rId73"/>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F91503F2-D6C5-4EBA-B990-32CC1B5836EB}" type="datetimeFigureOut">
              <a:rPr lang="en-GB" smtClean="0"/>
              <a:t>02/10/2013</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96041D16-A015-49CB-8B90-346905F31F9D}" type="slidenum">
              <a:rPr lang="en-GB" smtClean="0"/>
              <a:t>‹#›</a:t>
            </a:fld>
            <a:endParaRPr lang="en-GB"/>
          </a:p>
        </p:txBody>
      </p:sp>
    </p:spTree>
    <p:extLst>
      <p:ext uri="{BB962C8B-B14F-4D97-AF65-F5344CB8AC3E}">
        <p14:creationId xmlns:p14="http://schemas.microsoft.com/office/powerpoint/2010/main" val="3342215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7A76014A-55E2-405F-834D-0882191C3B71}" type="datetimeFigureOut">
              <a:rPr lang="en-GB" smtClean="0"/>
              <a:t>02/10/2013</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D1F15563-A5A2-474C-BA1E-36D2EE640991}" type="slidenum">
              <a:rPr lang="en-GB" smtClean="0"/>
              <a:t>‹#›</a:t>
            </a:fld>
            <a:endParaRPr lang="en-GB"/>
          </a:p>
        </p:txBody>
      </p:sp>
    </p:spTree>
    <p:extLst>
      <p:ext uri="{BB962C8B-B14F-4D97-AF65-F5344CB8AC3E}">
        <p14:creationId xmlns:p14="http://schemas.microsoft.com/office/powerpoint/2010/main" val="77659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http://neurophilosophy.wordpress.com/2006/08/09/the-role-of-hox-genes-in-development/</a:t>
            </a:r>
          </a:p>
          <a:p>
            <a:r>
              <a:rPr lang="en-US" dirty="0" smtClean="0"/>
              <a:t>What is wrong with the test and generate method for programs.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GENERALIZE “The best way to have a good idea is to have lots of ideas” (Pauling).</a:t>
            </a:r>
          </a:p>
          <a:p>
            <a:endParaRPr lang="en-US" dirty="0"/>
          </a:p>
        </p:txBody>
      </p:sp>
      <p:sp>
        <p:nvSpPr>
          <p:cNvPr id="4" name="Slide Number Placeholder 3"/>
          <p:cNvSpPr>
            <a:spLocks noGrp="1"/>
          </p:cNvSpPr>
          <p:nvPr>
            <p:ph type="sldNum" sz="quarter" idx="10"/>
          </p:nvPr>
        </p:nvSpPr>
        <p:spPr/>
        <p:txBody>
          <a:bodyPr/>
          <a:lstStyle/>
          <a:p>
            <a:fld id="{5F071F9B-DD1D-4CF7-B6DF-4CEAC42C4E84}"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GECCO 1st workshop on Evolving Generic Algorithms.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Bold means. ??/</a:t>
            </a:r>
          </a:p>
          <a:p>
            <a:pPr eaLnBrk="1" hangingPunct="1">
              <a:spcBef>
                <a:spcPct val="0"/>
              </a:spcBef>
            </a:pPr>
            <a:r>
              <a:rPr lang="en-US" smtClean="0"/>
              <a:t>Incumbent solution is the best complete solution found so far. </a:t>
            </a:r>
          </a:p>
          <a:p>
            <a:pPr eaLnBrk="1" hangingPunct="1">
              <a:spcBef>
                <a:spcPct val="0"/>
              </a:spcBef>
            </a:pPr>
            <a:r>
              <a:rPr lang="en-US" smtClean="0"/>
              <a:t>Best in our case mean lowest. </a:t>
            </a:r>
          </a:p>
          <a:p>
            <a:pPr eaLnBrk="1" hangingPunct="1">
              <a:spcBef>
                <a:spcPct val="0"/>
              </a:spcBef>
            </a:pPr>
            <a:r>
              <a:rPr lang="en-US" smtClean="0"/>
              <a:t>The incumbent solution is for comparison purposes. </a:t>
            </a:r>
          </a:p>
          <a:p>
            <a:pPr eaLnBrk="1" hangingPunct="1">
              <a:spcBef>
                <a:spcPct val="0"/>
              </a:spcBef>
            </a:pPr>
            <a:endParaRPr lang="en-US" smtClean="0"/>
          </a:p>
          <a:p>
            <a:pPr eaLnBrk="1" hangingPunct="1">
              <a:spcBef>
                <a:spcPct val="0"/>
              </a:spcBef>
            </a:pPr>
            <a:r>
              <a:rPr lang="en-US" smtClean="0"/>
              <a:t>There may not be an incumbent solution when the process begins.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A5C22A-4169-49AE-AAEA-87131E5F3F6A}" type="slidenum">
              <a:rPr lang="en-US" smtClean="0">
                <a:latin typeface="Calibri" pitchFamily="34" charset="0"/>
              </a:rPr>
              <a:pPr eaLnBrk="1" hangingPunct="1"/>
              <a:t>63</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Bold means. ??/</a:t>
            </a:r>
          </a:p>
          <a:p>
            <a:pPr eaLnBrk="1" hangingPunct="1">
              <a:spcBef>
                <a:spcPct val="0"/>
              </a:spcBef>
            </a:pPr>
            <a:r>
              <a:rPr lang="en-US" smtClean="0"/>
              <a:t>Incumbent solution is the best complete solution found so far. </a:t>
            </a:r>
          </a:p>
          <a:p>
            <a:pPr eaLnBrk="1" hangingPunct="1">
              <a:spcBef>
                <a:spcPct val="0"/>
              </a:spcBef>
            </a:pPr>
            <a:r>
              <a:rPr lang="en-US" smtClean="0"/>
              <a:t>Best in our case mean lowest. </a:t>
            </a:r>
          </a:p>
          <a:p>
            <a:pPr eaLnBrk="1" hangingPunct="1">
              <a:spcBef>
                <a:spcPct val="0"/>
              </a:spcBef>
            </a:pPr>
            <a:r>
              <a:rPr lang="en-US" smtClean="0"/>
              <a:t>The incumbent solution is for comparison purposes. </a:t>
            </a:r>
          </a:p>
          <a:p>
            <a:pPr eaLnBrk="1" hangingPunct="1">
              <a:spcBef>
                <a:spcPct val="0"/>
              </a:spcBef>
            </a:pPr>
            <a:endParaRPr lang="en-US" smtClean="0"/>
          </a:p>
          <a:p>
            <a:pPr eaLnBrk="1" hangingPunct="1">
              <a:spcBef>
                <a:spcPct val="0"/>
              </a:spcBef>
            </a:pPr>
            <a:r>
              <a:rPr lang="en-US" smtClean="0"/>
              <a:t>There may not be an incumbent solution when the process begins.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95E523-F282-491A-A9F4-70A0FDB4AA0D}" type="slidenum">
              <a:rPr lang="en-US" smtClean="0">
                <a:latin typeface="Calibri" pitchFamily="34" charset="0"/>
              </a:rPr>
              <a:pPr eaLnBrk="1" hangingPunct="1"/>
              <a:t>64</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3530" eaLnBrk="0" hangingPunct="0">
              <a:defRPr sz="3100">
                <a:solidFill>
                  <a:schemeClr val="tx1"/>
                </a:solidFill>
                <a:latin typeface="Arial" charset="0"/>
              </a:defRPr>
            </a:lvl1pPr>
            <a:lvl2pPr marL="729577" indent="-280607" defTabSz="913530" eaLnBrk="0" hangingPunct="0">
              <a:defRPr sz="3100">
                <a:solidFill>
                  <a:schemeClr val="tx1"/>
                </a:solidFill>
                <a:latin typeface="Arial" charset="0"/>
              </a:defRPr>
            </a:lvl2pPr>
            <a:lvl3pPr marL="1122426" indent="-224485" defTabSz="913530" eaLnBrk="0" hangingPunct="0">
              <a:defRPr sz="3100">
                <a:solidFill>
                  <a:schemeClr val="tx1"/>
                </a:solidFill>
                <a:latin typeface="Arial" charset="0"/>
              </a:defRPr>
            </a:lvl3pPr>
            <a:lvl4pPr marL="1571396" indent="-224485" defTabSz="913530" eaLnBrk="0" hangingPunct="0">
              <a:defRPr sz="3100">
                <a:solidFill>
                  <a:schemeClr val="tx1"/>
                </a:solidFill>
                <a:latin typeface="Arial" charset="0"/>
              </a:defRPr>
            </a:lvl4pPr>
            <a:lvl5pPr marL="2020367" indent="-224485" defTabSz="913530" eaLnBrk="0" hangingPunct="0">
              <a:defRPr sz="3100">
                <a:solidFill>
                  <a:schemeClr val="tx1"/>
                </a:solidFill>
                <a:latin typeface="Arial" charset="0"/>
              </a:defRPr>
            </a:lvl5pPr>
            <a:lvl6pPr marL="2469337"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6pPr>
            <a:lvl7pPr marL="291830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7pPr>
            <a:lvl8pPr marL="336727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8pPr>
            <a:lvl9pPr marL="381624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9pPr>
          </a:lstStyle>
          <a:p>
            <a:pPr eaLnBrk="1" hangingPunct="1"/>
            <a:fld id="{DE61453F-FA56-43F8-AECF-C96C656CEF5D}" type="slidenum">
              <a:rPr lang="en-GB" sz="1200"/>
              <a:pPr eaLnBrk="1" hangingPunct="1"/>
              <a:t>70</a:t>
            </a:fld>
            <a:endParaRPr lang="en-GB"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GB" smtClean="0"/>
              <a:t>Even though the problem is the same, and the hard constraints are the same, the heuristics can fail to stay within the hard constraints if they are asked to pack piece sizes they have not seen before</a:t>
            </a:r>
          </a:p>
          <a:p>
            <a:pPr eaLnBrk="1" hangingPunct="1"/>
            <a:r>
              <a:rPr lang="en-GB" smtClean="0"/>
              <a:t>The safeguards against giving illegal solutions that work in one class will not work in another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Temptation is to just write a search algorithm.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1B4ABA-62C0-4F6B-9161-D0EC2BAE4DF2}" type="slidenum">
              <a:rPr lang="en-GB" smtClean="0">
                <a:latin typeface="Calibri" pitchFamily="34" charset="0"/>
              </a:rPr>
              <a:pPr eaLnBrk="1" hangingPunct="1"/>
              <a:t>34</a:t>
            </a:fld>
            <a:endParaRPr lang="en-GB"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Not finite, not computable, not all function, not closed under permutation, focussed sets. </a:t>
            </a:r>
          </a:p>
          <a:p>
            <a:r>
              <a:rPr lang="en-GB" smtClean="0"/>
              <a:t>Implications. Do not propose a metaheuristic in isolation .  </a:t>
            </a:r>
          </a:p>
          <a:p>
            <a:endParaRPr lang="en-GB" smtClean="0"/>
          </a:p>
          <a:p>
            <a:r>
              <a:rPr lang="en-GB" smtClean="0"/>
              <a:t>Assumptions  - no revisiting, count number of evaluations (ignore execution time.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2FEFC7-EBAA-4BF0-B8A5-B50A01BD82E6}" type="slidenum">
              <a:rPr lang="en-GB" smtClean="0">
                <a:latin typeface="Calibri" pitchFamily="34" charset="0"/>
              </a:rPr>
              <a:pPr eaLnBrk="1" hangingPunct="1"/>
              <a:t>35</a:t>
            </a:fld>
            <a:endParaRPr lang="en-GB"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Temptation is to just write a search algorithm.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1B4ABA-62C0-4F6B-9161-D0EC2BAE4DF2}" type="slidenum">
              <a:rPr lang="en-GB" smtClean="0">
                <a:latin typeface="Calibri" pitchFamily="34" charset="0"/>
              </a:rPr>
              <a:pPr eaLnBrk="1" hangingPunct="1"/>
              <a:t>53</a:t>
            </a:fld>
            <a:endParaRPr lang="en-GB"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Each person can do one task. </a:t>
            </a:r>
          </a:p>
          <a:p>
            <a:pPr eaLnBrk="1" hangingPunct="1">
              <a:spcBef>
                <a:spcPct val="0"/>
              </a:spcBef>
            </a:pPr>
            <a:r>
              <a:rPr lang="en-US" smtClean="0"/>
              <a:t>Each task must have an assigned person. </a:t>
            </a:r>
          </a:p>
          <a:p>
            <a:pPr eaLnBrk="1" hangingPunct="1">
              <a:spcBef>
                <a:spcPct val="0"/>
              </a:spcBef>
            </a:pPr>
            <a:endParaRPr lang="en-US" smtClean="0"/>
          </a:p>
          <a:p>
            <a:pPr eaLnBrk="1" hangingPunct="1">
              <a:spcBef>
                <a:spcPct val="0"/>
              </a:spcBef>
            </a:pPr>
            <a:r>
              <a:rPr lang="en-US" smtClean="0"/>
              <a:t>How many tasks are there 4! = 24</a:t>
            </a:r>
          </a:p>
          <a:p>
            <a:pPr eaLnBrk="1" hangingPunct="1">
              <a:spcBef>
                <a:spcPct val="0"/>
              </a:spcBef>
            </a:pPr>
            <a:r>
              <a:rPr lang="en-US" smtClean="0"/>
              <a:t>If person C does task 4, it take 2 minutes. </a:t>
            </a:r>
          </a:p>
          <a:p>
            <a:pPr eaLnBrk="1" hangingPunct="1">
              <a:spcBef>
                <a:spcPct val="0"/>
              </a:spcBef>
            </a:pPr>
            <a:endParaRPr lang="en-US" smtClean="0"/>
          </a:p>
          <a:p>
            <a:pPr eaLnBrk="1" hangingPunct="1">
              <a:spcBef>
                <a:spcPct val="0"/>
              </a:spcBef>
            </a:pPr>
            <a:r>
              <a:rPr lang="en-US" smtClean="0"/>
              <a:t>ACDB =9+1+2+6 </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98B912-4A64-48CE-BFDE-E67FDDAC1054}" type="slidenum">
              <a:rPr lang="en-US" smtClean="0">
                <a:latin typeface="Calibri" pitchFamily="34" charset="0"/>
              </a:rPr>
              <a:pPr eaLnBrk="1" hangingPunct="1"/>
              <a:t>58</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an optimistic solution ie. We cannot use person C twice – but gives us a bound.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C10B88-1159-432B-9CE3-DB0A034AB032}" type="slidenum">
              <a:rPr lang="en-US" smtClean="0">
                <a:latin typeface="Calibri" pitchFamily="34" charset="0"/>
              </a:rPr>
              <a:pPr eaLnBrk="1" hangingPunct="1"/>
              <a:t>59</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Bold means. ??/</a:t>
            </a:r>
          </a:p>
          <a:p>
            <a:pPr eaLnBrk="1" hangingPunct="1">
              <a:spcBef>
                <a:spcPct val="0"/>
              </a:spcBef>
            </a:pPr>
            <a:r>
              <a:rPr lang="en-US" dirty="0" smtClean="0"/>
              <a:t>Incumbent solution is the best complete solution found so far. </a:t>
            </a:r>
          </a:p>
          <a:p>
            <a:pPr eaLnBrk="1" hangingPunct="1">
              <a:spcBef>
                <a:spcPct val="0"/>
              </a:spcBef>
            </a:pPr>
            <a:r>
              <a:rPr lang="en-US" dirty="0" smtClean="0"/>
              <a:t>Best in our case mean lowest. </a:t>
            </a:r>
          </a:p>
          <a:p>
            <a:pPr eaLnBrk="1" hangingPunct="1">
              <a:spcBef>
                <a:spcPct val="0"/>
              </a:spcBef>
            </a:pPr>
            <a:r>
              <a:rPr lang="en-US" dirty="0" smtClean="0"/>
              <a:t>The incumbent solution is for comparison purposes. </a:t>
            </a:r>
          </a:p>
          <a:p>
            <a:pPr eaLnBrk="1" hangingPunct="1">
              <a:spcBef>
                <a:spcPct val="0"/>
              </a:spcBef>
            </a:pPr>
            <a:endParaRPr lang="en-US" dirty="0" smtClean="0"/>
          </a:p>
          <a:p>
            <a:pPr eaLnBrk="1" hangingPunct="1">
              <a:spcBef>
                <a:spcPct val="0"/>
              </a:spcBef>
            </a:pPr>
            <a:r>
              <a:rPr lang="en-US" dirty="0" smtClean="0"/>
              <a:t>There may not be an incumbent solution when the process begins. </a:t>
            </a:r>
          </a:p>
          <a:p>
            <a:pPr eaLnBrk="1" hangingPunct="1">
              <a:spcBef>
                <a:spcPct val="0"/>
              </a:spcBef>
            </a:pPr>
            <a:r>
              <a:rPr lang="en-US" dirty="0" smtClean="0"/>
              <a:t>DCDC is the fastest possible solution – using people twice. </a:t>
            </a:r>
          </a:p>
          <a:p>
            <a:pPr eaLnBrk="1" hangingPunct="1">
              <a:spcBef>
                <a:spcPct val="0"/>
              </a:spcBef>
            </a:pPr>
            <a:endParaRPr lang="en-US" dirty="0" smtClean="0"/>
          </a:p>
          <a:p>
            <a:pPr eaLnBrk="1" hangingPunct="1"/>
            <a:r>
              <a:rPr lang="en-US" dirty="0" smtClean="0"/>
              <a:t>This is the fastest possible</a:t>
            </a:r>
          </a:p>
          <a:p>
            <a:pPr eaLnBrk="1" hangingPunct="1"/>
            <a:r>
              <a:rPr lang="en-US" dirty="0" smtClean="0"/>
              <a:t>Time in which we can complete the task. </a:t>
            </a:r>
          </a:p>
          <a:p>
            <a:pPr eaLnBrk="1" hangingPunct="1"/>
            <a:r>
              <a:rPr lang="en-US" dirty="0" smtClean="0"/>
              <a:t>However it uses people twice. </a:t>
            </a:r>
          </a:p>
          <a:p>
            <a:pPr eaLnBrk="1" hangingPunct="1"/>
            <a:r>
              <a:rPr lang="en-US" dirty="0" smtClean="0"/>
              <a:t>Therefore is not feasible and is not the incumbent</a:t>
            </a:r>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A1B89B-2BA3-4308-A884-CAEA3496AB5E}" type="slidenum">
              <a:rPr lang="en-US" smtClean="0">
                <a:latin typeface="Calibri" pitchFamily="34" charset="0"/>
              </a:rPr>
              <a:pPr eaLnBrk="1" hangingPunct="1"/>
              <a:t>60</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Bold means. ??/</a:t>
            </a:r>
          </a:p>
          <a:p>
            <a:pPr eaLnBrk="1" hangingPunct="1">
              <a:spcBef>
                <a:spcPct val="0"/>
              </a:spcBef>
            </a:pPr>
            <a:r>
              <a:rPr lang="en-US" smtClean="0"/>
              <a:t>Incumbent solution is the best complete solution found so far. </a:t>
            </a:r>
          </a:p>
          <a:p>
            <a:pPr eaLnBrk="1" hangingPunct="1">
              <a:spcBef>
                <a:spcPct val="0"/>
              </a:spcBef>
            </a:pPr>
            <a:r>
              <a:rPr lang="en-US" smtClean="0"/>
              <a:t>Best in our case mean lowest. </a:t>
            </a:r>
          </a:p>
          <a:p>
            <a:pPr eaLnBrk="1" hangingPunct="1">
              <a:spcBef>
                <a:spcPct val="0"/>
              </a:spcBef>
            </a:pPr>
            <a:r>
              <a:rPr lang="en-US" smtClean="0"/>
              <a:t>The incumbent solution is for comparison purposes. </a:t>
            </a:r>
          </a:p>
          <a:p>
            <a:pPr eaLnBrk="1" hangingPunct="1">
              <a:spcBef>
                <a:spcPct val="0"/>
              </a:spcBef>
            </a:pPr>
            <a:endParaRPr lang="en-US" smtClean="0"/>
          </a:p>
          <a:p>
            <a:pPr eaLnBrk="1" hangingPunct="1">
              <a:spcBef>
                <a:spcPct val="0"/>
              </a:spcBef>
            </a:pPr>
            <a:r>
              <a:rPr lang="en-US" smtClean="0"/>
              <a:t>There may not be an incumbent solution when the process begins. </a:t>
            </a:r>
          </a:p>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28E298-A25C-48F5-8F81-C55F59BA2D78}" type="slidenum">
              <a:rPr lang="en-US" smtClean="0">
                <a:latin typeface="Calibri" pitchFamily="34" charset="0"/>
              </a:rPr>
              <a:pPr eaLnBrk="1" hangingPunct="1"/>
              <a:t>61</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Non of these 3 are feasible therefore there is no new incumbent. </a:t>
            </a:r>
          </a:p>
          <a:p>
            <a:pPr eaLnBrk="1" hangingPunct="1">
              <a:spcBef>
                <a:spcPct val="0"/>
              </a:spcBef>
            </a:pPr>
            <a:endParaRPr lang="en-US" dirty="0" smtClean="0"/>
          </a:p>
          <a:p>
            <a:pPr eaLnBrk="1" hangingPunct="1">
              <a:spcBef>
                <a:spcPct val="0"/>
              </a:spcBef>
            </a:pPr>
            <a:r>
              <a:rPr lang="en-US" dirty="0" smtClean="0"/>
              <a:t>Bold means. ??/</a:t>
            </a:r>
          </a:p>
          <a:p>
            <a:pPr eaLnBrk="1" hangingPunct="1">
              <a:spcBef>
                <a:spcPct val="0"/>
              </a:spcBef>
            </a:pPr>
            <a:r>
              <a:rPr lang="en-US" dirty="0" smtClean="0"/>
              <a:t>Incumbent solution is the best complete solution found so far. </a:t>
            </a:r>
          </a:p>
          <a:p>
            <a:pPr eaLnBrk="1" hangingPunct="1">
              <a:spcBef>
                <a:spcPct val="0"/>
              </a:spcBef>
            </a:pPr>
            <a:r>
              <a:rPr lang="en-US" dirty="0" smtClean="0"/>
              <a:t>Best in our case mean lowest. </a:t>
            </a:r>
          </a:p>
          <a:p>
            <a:pPr eaLnBrk="1" hangingPunct="1">
              <a:spcBef>
                <a:spcPct val="0"/>
              </a:spcBef>
            </a:pPr>
            <a:r>
              <a:rPr lang="en-US" dirty="0" smtClean="0"/>
              <a:t>The incumbent solution is for comparison purposes. </a:t>
            </a:r>
          </a:p>
          <a:p>
            <a:pPr eaLnBrk="1" hangingPunct="1">
              <a:spcBef>
                <a:spcPct val="0"/>
              </a:spcBef>
            </a:pPr>
            <a:endParaRPr lang="en-US" dirty="0" smtClean="0"/>
          </a:p>
          <a:p>
            <a:pPr eaLnBrk="1" hangingPunct="1">
              <a:spcBef>
                <a:spcPct val="0"/>
              </a:spcBef>
            </a:pPr>
            <a:r>
              <a:rPr lang="en-US" dirty="0" smtClean="0"/>
              <a:t>There may not be an incumbent solution when the process begins. </a:t>
            </a:r>
          </a:p>
          <a:p>
            <a:pPr eaLnBrk="1" hangingPunct="1">
              <a:spcBef>
                <a:spcPct val="0"/>
              </a:spcBef>
            </a:pPr>
            <a:endParaRPr lang="en-US" dirty="0" smtClean="0"/>
          </a:p>
          <a:p>
            <a:pPr eaLnBrk="1" hangingPunct="1">
              <a:spcBef>
                <a:spcPct val="0"/>
              </a:spcBef>
            </a:pPr>
            <a:r>
              <a:rPr lang="en-US" dirty="0" smtClean="0"/>
              <a:t>NEXT EXPAND NODE WITH VALUE OF 9</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560240-76FC-4DC7-967D-38B067B18FD9}" type="slidenum">
              <a:rPr lang="en-US" smtClean="0">
                <a:latin typeface="Calibri" pitchFamily="34" charset="0"/>
              </a:rPr>
              <a:pPr eaLnBrk="1" hangingPunct="1"/>
              <a:t>62</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471056-C720-4294-AF5E-5457F8F32154}"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418284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471056-C720-4294-AF5E-5457F8F32154}"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116217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471056-C720-4294-AF5E-5457F8F32154}"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295979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471056-C720-4294-AF5E-5457F8F32154}"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44754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71056-C720-4294-AF5E-5457F8F32154}" type="datetimeFigureOut">
              <a:rPr lang="en-GB" smtClean="0"/>
              <a:t>02/10/2013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419693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471056-C720-4294-AF5E-5457F8F32154}" type="datetimeFigureOut">
              <a:rPr lang="en-GB" smtClean="0"/>
              <a:t>02/10/2013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364922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471056-C720-4294-AF5E-5457F8F32154}" type="datetimeFigureOut">
              <a:rPr lang="en-GB" smtClean="0"/>
              <a:t>02/10/2013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352667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471056-C720-4294-AF5E-5457F8F32154}" type="datetimeFigureOut">
              <a:rPr lang="en-GB" smtClean="0"/>
              <a:t>02/10/2013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197226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71056-C720-4294-AF5E-5457F8F32154}" type="datetimeFigureOut">
              <a:rPr lang="en-GB" smtClean="0"/>
              <a:t>02/10/2013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367128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71056-C720-4294-AF5E-5457F8F32154}" type="datetimeFigureOut">
              <a:rPr lang="en-GB" smtClean="0"/>
              <a:t>02/10/2013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225546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71056-C720-4294-AF5E-5457F8F32154}" type="datetimeFigureOut">
              <a:rPr lang="en-GB" smtClean="0"/>
              <a:t>02/10/2013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BFA9A-E7EA-4C2F-96C5-25C1F14316E9}" type="slidenum">
              <a:rPr lang="en-GB" smtClean="0"/>
              <a:t>‹#›</a:t>
            </a:fld>
            <a:endParaRPr lang="en-GB"/>
          </a:p>
        </p:txBody>
      </p:sp>
    </p:spTree>
    <p:extLst>
      <p:ext uri="{BB962C8B-B14F-4D97-AF65-F5344CB8AC3E}">
        <p14:creationId xmlns:p14="http://schemas.microsoft.com/office/powerpoint/2010/main" val="208320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71056-C720-4294-AF5E-5457F8F32154}" type="datetimeFigureOut">
              <a:rPr lang="en-GB" smtClean="0"/>
              <a:t>02/10/2013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BFA9A-E7EA-4C2F-96C5-25C1F14316E9}" type="slidenum">
              <a:rPr lang="en-GB" smtClean="0"/>
              <a:t>‹#›</a:t>
            </a:fld>
            <a:endParaRPr lang="en-GB"/>
          </a:p>
        </p:txBody>
      </p:sp>
    </p:spTree>
    <p:extLst>
      <p:ext uri="{BB962C8B-B14F-4D97-AF65-F5344CB8AC3E}">
        <p14:creationId xmlns:p14="http://schemas.microsoft.com/office/powerpoint/2010/main" val="3004463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tir.ac.uk/~jrw" TargetMode="External"/><Relationship Id="rId2" Type="http://schemas.openxmlformats.org/officeDocument/2006/relationships/hyperlink" Target="mailto:jrw@cs.stir.ac.uk"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et_(mathematics)" TargetMode="External"/><Relationship Id="rId2" Type="http://schemas.openxmlformats.org/officeDocument/2006/relationships/hyperlink" Target="http://en.wikipedia.org/wiki/Function_(mathematic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en.wikipedia.org/wiki/Real_numbe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n.wikipedia.org/wiki/Accuracy_and_precis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en.wikipedia.org/wiki/Optimization_(mathematic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s.stir.ac.uk/" TargetMode="External"/><Relationship Id="rId2" Type="http://schemas.openxmlformats.org/officeDocument/2006/relationships/hyperlink" Target="mailto:jrw@cs.stir.ac.u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052736"/>
            <a:ext cx="7772400" cy="1470025"/>
          </a:xfrm>
        </p:spPr>
        <p:txBody>
          <a:bodyPr>
            <a:normAutofit/>
          </a:bodyPr>
          <a:lstStyle/>
          <a:p>
            <a:r>
              <a:rPr lang="en-GB" b="1" dirty="0" smtClean="0"/>
              <a:t>A </a:t>
            </a:r>
            <a:r>
              <a:rPr lang="en-GB" b="1" u="sng" dirty="0" smtClean="0"/>
              <a:t>Brief</a:t>
            </a:r>
            <a:r>
              <a:rPr lang="en-GB" b="1" dirty="0" smtClean="0"/>
              <a:t> Overview of Black-box Optimization.</a:t>
            </a:r>
            <a:endParaRPr lang="en-GB" b="1" dirty="0"/>
          </a:p>
        </p:txBody>
      </p:sp>
      <p:sp>
        <p:nvSpPr>
          <p:cNvPr id="3" name="Subtitle 2"/>
          <p:cNvSpPr>
            <a:spLocks noGrp="1"/>
          </p:cNvSpPr>
          <p:nvPr>
            <p:ph type="subTitle" idx="1"/>
          </p:nvPr>
        </p:nvSpPr>
        <p:spPr>
          <a:xfrm>
            <a:off x="1331640" y="2708920"/>
            <a:ext cx="6400800" cy="1752600"/>
          </a:xfrm>
        </p:spPr>
        <p:txBody>
          <a:bodyPr/>
          <a:lstStyle/>
          <a:p>
            <a:r>
              <a:rPr lang="en-GB" dirty="0" smtClean="0"/>
              <a:t>John Woodward</a:t>
            </a:r>
          </a:p>
          <a:p>
            <a:r>
              <a:rPr lang="en-GB" dirty="0" smtClean="0">
                <a:hlinkClick r:id="rId2"/>
              </a:rPr>
              <a:t>jrw@cs.stir.ac.uk</a:t>
            </a:r>
            <a:endParaRPr lang="en-GB" dirty="0" smtClean="0"/>
          </a:p>
          <a:p>
            <a:r>
              <a:rPr lang="en-GB" dirty="0" smtClean="0">
                <a:hlinkClick r:id="rId3"/>
              </a:rPr>
              <a:t>www.cs.stir.ac.uk/~jrw</a:t>
            </a:r>
            <a:endParaRPr lang="en-GB" dirty="0" smtClean="0"/>
          </a:p>
          <a:p>
            <a:endParaRPr lang="en-GB" dirty="0" smtClean="0"/>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5085184"/>
            <a:ext cx="3781953" cy="1105054"/>
          </a:xfrm>
          <a:prstGeom prst="rect">
            <a:avLst/>
          </a:prstGeom>
        </p:spPr>
      </p:pic>
    </p:spTree>
    <p:extLst>
      <p:ext uri="{BB962C8B-B14F-4D97-AF65-F5344CB8AC3E}">
        <p14:creationId xmlns:p14="http://schemas.microsoft.com/office/powerpoint/2010/main" val="63969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Objective Function</a:t>
            </a:r>
            <a:endParaRPr lang="en-GB" b="1" dirty="0"/>
          </a:p>
        </p:txBody>
      </p:sp>
      <p:sp>
        <p:nvSpPr>
          <p:cNvPr id="3" name="Content Placeholder 2"/>
          <p:cNvSpPr>
            <a:spLocks noGrp="1"/>
          </p:cNvSpPr>
          <p:nvPr>
            <p:ph idx="1"/>
          </p:nvPr>
        </p:nvSpPr>
        <p:spPr>
          <a:xfrm>
            <a:off x="323528" y="1526058"/>
            <a:ext cx="6131024" cy="4525963"/>
          </a:xfrm>
        </p:spPr>
        <p:txBody>
          <a:bodyPr>
            <a:normAutofit lnSpcReduction="10000"/>
          </a:bodyPr>
          <a:lstStyle/>
          <a:p>
            <a:r>
              <a:rPr lang="en-GB" dirty="0" smtClean="0"/>
              <a:t>We want to minimize or maximize the objective function. Also called</a:t>
            </a:r>
          </a:p>
          <a:p>
            <a:pPr lvl="1"/>
            <a:r>
              <a:rPr lang="en-GB" dirty="0" smtClean="0"/>
              <a:t>Error score (signal processing)</a:t>
            </a:r>
          </a:p>
          <a:p>
            <a:pPr lvl="1"/>
            <a:r>
              <a:rPr lang="en-GB" dirty="0" smtClean="0"/>
              <a:t>Fitness function (evolutionary biology)</a:t>
            </a:r>
          </a:p>
          <a:p>
            <a:pPr lvl="1"/>
            <a:r>
              <a:rPr lang="en-GB" dirty="0" smtClean="0"/>
              <a:t>Residuals (regression)</a:t>
            </a:r>
          </a:p>
          <a:p>
            <a:pPr lvl="1"/>
            <a:r>
              <a:rPr lang="en-GB" dirty="0" smtClean="0"/>
              <a:t>Cost/utility (Economics)</a:t>
            </a:r>
          </a:p>
          <a:p>
            <a:pPr lvl="1"/>
            <a:r>
              <a:rPr lang="en-GB" dirty="0" smtClean="0"/>
              <a:t>Energy Function (Physics)</a:t>
            </a:r>
          </a:p>
          <a:p>
            <a:pPr lvl="1"/>
            <a:r>
              <a:rPr lang="en-GB" dirty="0" smtClean="0"/>
              <a:t>loss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922922"/>
            <a:ext cx="2446530" cy="13775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7867" y="3789040"/>
            <a:ext cx="4046132" cy="2770221"/>
          </a:xfrm>
          <a:prstGeom prst="rect">
            <a:avLst/>
          </a:prstGeom>
        </p:spPr>
      </p:pic>
    </p:spTree>
    <p:extLst>
      <p:ext uri="{BB962C8B-B14F-4D97-AF65-F5344CB8AC3E}">
        <p14:creationId xmlns:p14="http://schemas.microsoft.com/office/powerpoint/2010/main" val="267052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a:t>
            </a:r>
            <a:endParaRPr lang="en-GB" dirty="0"/>
          </a:p>
        </p:txBody>
      </p:sp>
      <p:sp>
        <p:nvSpPr>
          <p:cNvPr id="3" name="Content Placeholder 2"/>
          <p:cNvSpPr>
            <a:spLocks noGrp="1"/>
          </p:cNvSpPr>
          <p:nvPr>
            <p:ph idx="1"/>
          </p:nvPr>
        </p:nvSpPr>
        <p:spPr/>
        <p:txBody>
          <a:bodyPr/>
          <a:lstStyle/>
          <a:p>
            <a:r>
              <a:rPr lang="en-GB" dirty="0" smtClean="0"/>
              <a:t>Need to distinguish between objective function and fitness function. </a:t>
            </a:r>
            <a:endParaRPr lang="en-GB" dirty="0" smtClean="0"/>
          </a:p>
          <a:p>
            <a:r>
              <a:rPr lang="en-GB" dirty="0" smtClean="0"/>
              <a:t>(find slide about kid with dirty feet in bath)</a:t>
            </a:r>
            <a:endParaRPr lang="en-GB" dirty="0"/>
          </a:p>
        </p:txBody>
      </p:sp>
    </p:spTree>
    <p:extLst>
      <p:ext uri="{BB962C8B-B14F-4D97-AF65-F5344CB8AC3E}">
        <p14:creationId xmlns:p14="http://schemas.microsoft.com/office/powerpoint/2010/main" val="109301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1-100 game</a:t>
            </a:r>
            <a:endParaRPr lang="en-GB" dirty="0"/>
          </a:p>
        </p:txBody>
      </p:sp>
      <p:sp>
        <p:nvSpPr>
          <p:cNvPr id="3" name="Content Placeholder 2"/>
          <p:cNvSpPr>
            <a:spLocks noGrp="1"/>
          </p:cNvSpPr>
          <p:nvPr>
            <p:ph idx="1"/>
          </p:nvPr>
        </p:nvSpPr>
        <p:spPr/>
        <p:txBody>
          <a:bodyPr/>
          <a:lstStyle/>
          <a:p>
            <a:r>
              <a:rPr lang="en-GB" dirty="0" smtClean="0"/>
              <a:t>Guess the number between 1 and 100. </a:t>
            </a:r>
          </a:p>
          <a:p>
            <a:r>
              <a:rPr lang="en-GB" dirty="0" smtClean="0"/>
              <a:t>Bisection is the best</a:t>
            </a:r>
          </a:p>
          <a:p>
            <a:r>
              <a:rPr lang="en-GB" dirty="0" smtClean="0"/>
              <a:t>But what is the person playing makes mistakes (e.g. max 3). </a:t>
            </a:r>
          </a:p>
          <a:p>
            <a:r>
              <a:rPr lang="en-GB" dirty="0" smtClean="0"/>
              <a:t>What is they give random answers</a:t>
            </a:r>
          </a:p>
          <a:p>
            <a:r>
              <a:rPr lang="en-GB" dirty="0" smtClean="0"/>
              <a:t>(imagine they are 3 </a:t>
            </a:r>
            <a:r>
              <a:rPr lang="en-GB" smtClean="0"/>
              <a:t>separate people. )</a:t>
            </a:r>
            <a:endParaRPr lang="en-GB" dirty="0"/>
          </a:p>
        </p:txBody>
      </p:sp>
    </p:spTree>
    <p:extLst>
      <p:ext uri="{BB962C8B-B14F-4D97-AF65-F5344CB8AC3E}">
        <p14:creationId xmlns:p14="http://schemas.microsoft.com/office/powerpoint/2010/main" val="61619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Picking an Objective Function</a:t>
            </a:r>
            <a:endParaRPr lang="en-GB" b="1" dirty="0"/>
          </a:p>
        </p:txBody>
      </p:sp>
      <p:sp>
        <p:nvSpPr>
          <p:cNvPr id="3" name="Content Placeholder 2"/>
          <p:cNvSpPr>
            <a:spLocks noGrp="1"/>
          </p:cNvSpPr>
          <p:nvPr>
            <p:ph idx="1"/>
          </p:nvPr>
        </p:nvSpPr>
        <p:spPr>
          <a:xfrm>
            <a:off x="120323" y="1412776"/>
            <a:ext cx="5338936" cy="5069160"/>
          </a:xfrm>
        </p:spPr>
        <p:txBody>
          <a:bodyPr>
            <a:normAutofit/>
          </a:bodyPr>
          <a:lstStyle/>
          <a:p>
            <a:r>
              <a:rPr lang="en-GB" dirty="0" smtClean="0"/>
              <a:t>How to encourage Chinese peasants and farmer to take dinosaur bones to a local museum  - answer pay them. BUT ….break bones</a:t>
            </a:r>
          </a:p>
          <a:p>
            <a:r>
              <a:rPr lang="en-GB" dirty="0" smtClean="0"/>
              <a:t>How to reduce traffic problem in Beijing – answer restrict car licence plates ending in 0 or 1 not to enter city on Monday and so 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761" y="1556792"/>
            <a:ext cx="3326770" cy="2376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221088"/>
            <a:ext cx="3510897" cy="2106538"/>
          </a:xfrm>
          <a:prstGeom prst="rect">
            <a:avLst/>
          </a:prstGeom>
        </p:spPr>
      </p:pic>
    </p:spTree>
    <p:extLst>
      <p:ext uri="{BB962C8B-B14F-4D97-AF65-F5344CB8AC3E}">
        <p14:creationId xmlns:p14="http://schemas.microsoft.com/office/powerpoint/2010/main" val="419959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better solution</a:t>
            </a:r>
            <a:endParaRPr lang="en-GB" b="1" dirty="0"/>
          </a:p>
        </p:txBody>
      </p:sp>
      <p:sp>
        <p:nvSpPr>
          <p:cNvPr id="3" name="Content Placeholder 2"/>
          <p:cNvSpPr>
            <a:spLocks noGrp="1"/>
          </p:cNvSpPr>
          <p:nvPr>
            <p:ph idx="1"/>
          </p:nvPr>
        </p:nvSpPr>
        <p:spPr/>
        <p:txBody>
          <a:bodyPr>
            <a:normAutofit fontScale="92500"/>
          </a:bodyPr>
          <a:lstStyle/>
          <a:p>
            <a:r>
              <a:rPr lang="en-GB" dirty="0" smtClean="0"/>
              <a:t>It would be better to pay Chinese farmers the reward for the mass of bone – this would discourage them from breaking the bone into pieces. Or better mass*mass (?)  </a:t>
            </a:r>
          </a:p>
          <a:p>
            <a:r>
              <a:rPr lang="en-GB" dirty="0" smtClean="0"/>
              <a:t>What about the traffic problem. </a:t>
            </a:r>
          </a:p>
          <a:p>
            <a:r>
              <a:rPr lang="en-GB" dirty="0"/>
              <a:t>The function we use to drive/motivate/encourage maybe different to the final objective function.</a:t>
            </a:r>
          </a:p>
          <a:p>
            <a:r>
              <a:rPr lang="en-GB" dirty="0"/>
              <a:t>What people say and what people do are two different things. </a:t>
            </a:r>
          </a:p>
          <a:p>
            <a:endParaRPr lang="en-GB" dirty="0"/>
          </a:p>
        </p:txBody>
      </p:sp>
    </p:spTree>
    <p:extLst>
      <p:ext uri="{BB962C8B-B14F-4D97-AF65-F5344CB8AC3E}">
        <p14:creationId xmlns:p14="http://schemas.microsoft.com/office/powerpoint/2010/main" val="237830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Neighbourhood Function/Operator</a:t>
            </a:r>
            <a:endParaRPr lang="en-GB" b="1"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r>
              <a:rPr lang="en-GB" dirty="0" smtClean="0"/>
              <a:t>N:S -&gt; 2^S,          operator : S -&gt; S</a:t>
            </a:r>
          </a:p>
          <a:p>
            <a:r>
              <a:rPr lang="en-GB" dirty="0" smtClean="0"/>
              <a:t>The </a:t>
            </a:r>
            <a:r>
              <a:rPr lang="en-GB" b="1" dirty="0" smtClean="0"/>
              <a:t>neighbourhood function </a:t>
            </a:r>
            <a:r>
              <a:rPr lang="en-GB" dirty="0" smtClean="0"/>
              <a:t>N takes the current solution s and returns a subset of the search space. </a:t>
            </a:r>
          </a:p>
          <a:p>
            <a:r>
              <a:rPr lang="en-GB" dirty="0" smtClean="0"/>
              <a:t>The </a:t>
            </a:r>
            <a:r>
              <a:rPr lang="en-GB" b="1" dirty="0" smtClean="0"/>
              <a:t>neighbourhood of a solution </a:t>
            </a:r>
            <a:r>
              <a:rPr lang="en-GB" dirty="0" smtClean="0"/>
              <a:t>s is the set of all solutions “near to it”.</a:t>
            </a:r>
          </a:p>
          <a:p>
            <a:r>
              <a:rPr lang="en-GB" dirty="0" smtClean="0"/>
              <a:t>This function is (sometimes) </a:t>
            </a:r>
            <a:r>
              <a:rPr lang="en-GB" b="1" dirty="0" smtClean="0"/>
              <a:t>stochastic</a:t>
            </a:r>
            <a:r>
              <a:rPr lang="en-GB" dirty="0" smtClean="0"/>
              <a:t>. </a:t>
            </a:r>
          </a:p>
          <a:p>
            <a:r>
              <a:rPr lang="en-GB" dirty="0" smtClean="0"/>
              <a:t>The </a:t>
            </a:r>
            <a:r>
              <a:rPr lang="en-GB" b="1" dirty="0" smtClean="0"/>
              <a:t>implicit assumption </a:t>
            </a:r>
            <a:r>
              <a:rPr lang="en-GB" dirty="0" smtClean="0"/>
              <a:t>is neighbouring solutions have similar objective value (this makes some sense). </a:t>
            </a:r>
          </a:p>
          <a:p>
            <a:r>
              <a:rPr lang="en-GB" dirty="0"/>
              <a:t>The </a:t>
            </a:r>
            <a:r>
              <a:rPr lang="en-GB" b="1" dirty="0"/>
              <a:t>greedy algorithm </a:t>
            </a:r>
            <a:r>
              <a:rPr lang="en-GB" dirty="0"/>
              <a:t>heuristic says to pick whatever is currently the best next step regardless of whether that precludes good steps later.</a:t>
            </a:r>
          </a:p>
        </p:txBody>
      </p:sp>
    </p:spTree>
    <p:extLst>
      <p:ext uri="{BB962C8B-B14F-4D97-AF65-F5344CB8AC3E}">
        <p14:creationId xmlns:p14="http://schemas.microsoft.com/office/powerpoint/2010/main" val="226968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 y="0"/>
            <a:ext cx="8856984" cy="1143000"/>
          </a:xfrm>
        </p:spPr>
        <p:txBody>
          <a:bodyPr>
            <a:normAutofit/>
          </a:bodyPr>
          <a:lstStyle/>
          <a:p>
            <a:r>
              <a:rPr lang="en-US" b="1" dirty="0" smtClean="0"/>
              <a:t>Generate and Test (Search) Examples</a:t>
            </a:r>
            <a:endParaRPr lang="en-US" b="1" dirty="0"/>
          </a:p>
        </p:txBody>
      </p:sp>
      <p:sp>
        <p:nvSpPr>
          <p:cNvPr id="3" name="Content Placeholder 2"/>
          <p:cNvSpPr>
            <a:spLocks noGrp="1"/>
          </p:cNvSpPr>
          <p:nvPr>
            <p:ph idx="1"/>
          </p:nvPr>
        </p:nvSpPr>
        <p:spPr>
          <a:xfrm>
            <a:off x="2828391" y="993744"/>
            <a:ext cx="6315609" cy="3629000"/>
          </a:xfrm>
        </p:spPr>
        <p:txBody>
          <a:bodyPr>
            <a:normAutofit fontScale="92500" lnSpcReduction="10000"/>
          </a:bodyPr>
          <a:lstStyle/>
          <a:p>
            <a:r>
              <a:rPr lang="en-US" dirty="0" smtClean="0"/>
              <a:t>Manufacturing e.g. cars</a:t>
            </a:r>
          </a:p>
          <a:p>
            <a:r>
              <a:rPr lang="en-US" dirty="0" smtClean="0"/>
              <a:t>Evolution “survival of the fittest” </a:t>
            </a:r>
          </a:p>
          <a:p>
            <a:r>
              <a:rPr lang="en-US" dirty="0" smtClean="0"/>
              <a:t>“The </a:t>
            </a:r>
            <a:r>
              <a:rPr lang="en-US" dirty="0"/>
              <a:t>best way to have a good </a:t>
            </a:r>
            <a:r>
              <a:rPr lang="en-US" dirty="0" smtClean="0"/>
              <a:t>idea </a:t>
            </a:r>
            <a:r>
              <a:rPr lang="en-US" dirty="0"/>
              <a:t>is to have lots of </a:t>
            </a:r>
            <a:r>
              <a:rPr lang="en-US" dirty="0" smtClean="0"/>
              <a:t>ideas” (Pauling).</a:t>
            </a:r>
          </a:p>
          <a:p>
            <a:r>
              <a:rPr lang="en-US" dirty="0" smtClean="0"/>
              <a:t>Computer </a:t>
            </a:r>
            <a:r>
              <a:rPr lang="en-US" dirty="0"/>
              <a:t>code (</a:t>
            </a:r>
            <a:r>
              <a:rPr lang="en-US" dirty="0" err="1"/>
              <a:t>bugs+specs</a:t>
            </a:r>
            <a:r>
              <a:rPr lang="en-US" dirty="0"/>
              <a:t>),  </a:t>
            </a:r>
            <a:r>
              <a:rPr lang="en-US" dirty="0" smtClean="0"/>
              <a:t>Medicines</a:t>
            </a:r>
            <a:endParaRPr lang="en-US" dirty="0"/>
          </a:p>
          <a:p>
            <a:r>
              <a:rPr lang="en-US" dirty="0"/>
              <a:t>Scientific </a:t>
            </a:r>
            <a:r>
              <a:rPr lang="en-US" dirty="0" smtClean="0"/>
              <a:t>Hypotheses, Proofs, … </a:t>
            </a:r>
            <a:endParaRPr lang="en-US" dirty="0"/>
          </a:p>
        </p:txBody>
      </p:sp>
      <p:pic>
        <p:nvPicPr>
          <p:cNvPr id="4" name="Picture 3" descr="unknown"/>
          <p:cNvPicPr>
            <a:picLocks noChangeAspect="1"/>
          </p:cNvPicPr>
          <p:nvPr/>
        </p:nvPicPr>
        <p:blipFill>
          <a:blip r:embed="rId3" cstate="print"/>
          <a:stretch>
            <a:fillRect/>
          </a:stretch>
        </p:blipFill>
        <p:spPr>
          <a:xfrm>
            <a:off x="526480" y="4365104"/>
            <a:ext cx="2466975" cy="1847850"/>
          </a:xfrm>
          <a:prstGeom prst="rect">
            <a:avLst/>
          </a:prstGeom>
        </p:spPr>
      </p:pic>
      <p:pic>
        <p:nvPicPr>
          <p:cNvPr id="5" name="Picture 4" descr="ant2.JPG"/>
          <p:cNvPicPr>
            <a:picLocks noChangeAspect="1"/>
          </p:cNvPicPr>
          <p:nvPr/>
        </p:nvPicPr>
        <p:blipFill>
          <a:blip r:embed="rId4" cstate="print"/>
          <a:stretch>
            <a:fillRect/>
          </a:stretch>
        </p:blipFill>
        <p:spPr>
          <a:xfrm>
            <a:off x="3618544" y="4241279"/>
            <a:ext cx="2162175" cy="2095500"/>
          </a:xfrm>
          <a:prstGeom prst="rect">
            <a:avLst/>
          </a:prstGeom>
        </p:spPr>
      </p:pic>
      <p:pic>
        <p:nvPicPr>
          <p:cNvPr id="6" name="Picture 5" descr="images.jpg"/>
          <p:cNvPicPr>
            <a:picLocks noChangeAspect="1"/>
          </p:cNvPicPr>
          <p:nvPr/>
        </p:nvPicPr>
        <p:blipFill>
          <a:blip r:embed="rId5" cstate="print"/>
          <a:stretch>
            <a:fillRect/>
          </a:stretch>
        </p:blipFill>
        <p:spPr>
          <a:xfrm>
            <a:off x="6300192" y="4203179"/>
            <a:ext cx="2143125" cy="2133600"/>
          </a:xfrm>
          <a:prstGeom prst="rect">
            <a:avLst/>
          </a:prstGeom>
        </p:spPr>
      </p:pic>
      <p:sp>
        <p:nvSpPr>
          <p:cNvPr id="8" name="Slide Number Placeholder 7"/>
          <p:cNvSpPr>
            <a:spLocks noGrp="1"/>
          </p:cNvSpPr>
          <p:nvPr>
            <p:ph type="sldNum" sz="quarter" idx="12"/>
          </p:nvPr>
        </p:nvSpPr>
        <p:spPr/>
        <p:txBody>
          <a:bodyPr/>
          <a:lstStyle/>
          <a:p>
            <a:fld id="{BEE562B9-8021-4B34-B017-26AE35830FF8}" type="slidenum">
              <a:rPr lang="en-US" smtClean="0"/>
              <a:pPr/>
              <a:t>16</a:t>
            </a:fld>
            <a:endParaRPr lang="en-US"/>
          </a:p>
        </p:txBody>
      </p:sp>
      <p:sp>
        <p:nvSpPr>
          <p:cNvPr id="9" name="Footer Placeholder 8"/>
          <p:cNvSpPr>
            <a:spLocks noGrp="1"/>
          </p:cNvSpPr>
          <p:nvPr>
            <p:ph type="ftr" sz="quarter" idx="11"/>
          </p:nvPr>
        </p:nvSpPr>
        <p:spPr/>
        <p:txBody>
          <a:bodyPr/>
          <a:lstStyle/>
          <a:p>
            <a:r>
              <a:rPr lang="en-GB" smtClean="0"/>
              <a:t>John Woodward University of Stirling</a:t>
            </a:r>
            <a:endParaRPr lang="en-US"/>
          </a:p>
        </p:txBody>
      </p:sp>
      <p:grpSp>
        <p:nvGrpSpPr>
          <p:cNvPr id="7" name="Group 6"/>
          <p:cNvGrpSpPr/>
          <p:nvPr/>
        </p:nvGrpSpPr>
        <p:grpSpPr>
          <a:xfrm>
            <a:off x="491535" y="993744"/>
            <a:ext cx="2034889" cy="3075954"/>
            <a:chOff x="6276442" y="834065"/>
            <a:chExt cx="2034889" cy="3075954"/>
          </a:xfrm>
        </p:grpSpPr>
        <p:grpSp>
          <p:nvGrpSpPr>
            <p:cNvPr id="10" name="Group 9"/>
            <p:cNvGrpSpPr/>
            <p:nvPr/>
          </p:nvGrpSpPr>
          <p:grpSpPr>
            <a:xfrm>
              <a:off x="6388497" y="2013385"/>
              <a:ext cx="1922834" cy="1896634"/>
              <a:chOff x="5804106" y="2265838"/>
              <a:chExt cx="1922834" cy="1896634"/>
            </a:xfrm>
          </p:grpSpPr>
          <p:sp>
            <p:nvSpPr>
              <p:cNvPr id="11" name="TextBox 10"/>
              <p:cNvSpPr txBox="1"/>
              <p:nvPr/>
            </p:nvSpPr>
            <p:spPr>
              <a:xfrm>
                <a:off x="5868144" y="3516141"/>
                <a:ext cx="1728192" cy="646331"/>
              </a:xfrm>
              <a:prstGeom prst="rect">
                <a:avLst/>
              </a:prstGeom>
              <a:noFill/>
              <a:ln>
                <a:solidFill>
                  <a:schemeClr val="accent1">
                    <a:shade val="50000"/>
                  </a:schemeClr>
                </a:solidFill>
              </a:ln>
            </p:spPr>
            <p:txBody>
              <a:bodyPr wrap="square" rtlCol="0">
                <a:spAutoFit/>
              </a:bodyPr>
              <a:lstStyle/>
              <a:p>
                <a:r>
                  <a:rPr lang="en-US" sz="3600" dirty="0" smtClean="0"/>
                  <a:t>Test</a:t>
                </a:r>
              </a:p>
            </p:txBody>
          </p:sp>
          <p:sp>
            <p:nvSpPr>
              <p:cNvPr id="12" name="TextBox 11"/>
              <p:cNvSpPr txBox="1"/>
              <p:nvPr/>
            </p:nvSpPr>
            <p:spPr>
              <a:xfrm>
                <a:off x="5804106" y="2265838"/>
                <a:ext cx="1922834" cy="646331"/>
              </a:xfrm>
              <a:prstGeom prst="rect">
                <a:avLst/>
              </a:prstGeom>
              <a:noFill/>
              <a:ln>
                <a:solidFill>
                  <a:schemeClr val="accent1">
                    <a:shade val="50000"/>
                  </a:schemeClr>
                </a:solidFill>
              </a:ln>
            </p:spPr>
            <p:txBody>
              <a:bodyPr wrap="none" rtlCol="0">
                <a:spAutoFit/>
              </a:bodyPr>
              <a:lstStyle/>
              <a:p>
                <a:r>
                  <a:rPr lang="en-US" sz="3600" dirty="0" smtClean="0"/>
                  <a:t>Generate</a:t>
                </a:r>
              </a:p>
            </p:txBody>
          </p:sp>
          <p:sp>
            <p:nvSpPr>
              <p:cNvPr id="13" name="Down Arrow 12"/>
              <p:cNvSpPr/>
              <p:nvPr/>
            </p:nvSpPr>
            <p:spPr>
              <a:xfrm>
                <a:off x="7032585" y="2940077"/>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flipV="1">
                <a:off x="6209514" y="2940077"/>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276442" y="834065"/>
              <a:ext cx="2030043" cy="1200329"/>
            </a:xfrm>
            <a:prstGeom prst="rect">
              <a:avLst/>
            </a:prstGeom>
            <a:noFill/>
          </p:spPr>
          <p:txBody>
            <a:bodyPr wrap="none" rtlCol="0">
              <a:spAutoFit/>
            </a:bodyPr>
            <a:lstStyle/>
            <a:p>
              <a:r>
                <a:rPr lang="en-GB" sz="2400" b="1" dirty="0" smtClean="0"/>
                <a:t>Feedback loop</a:t>
              </a:r>
            </a:p>
            <a:p>
              <a:r>
                <a:rPr lang="en-GB" sz="2400" b="1" dirty="0" smtClean="0">
                  <a:solidFill>
                    <a:srgbClr val="FF0000"/>
                  </a:solidFill>
                </a:rPr>
                <a:t>Humans</a:t>
              </a:r>
            </a:p>
            <a:p>
              <a:r>
                <a:rPr lang="en-GB" sz="2400" b="1" dirty="0" smtClean="0">
                  <a:solidFill>
                    <a:srgbClr val="00B050"/>
                  </a:solidFill>
                </a:rPr>
                <a:t>Computers</a:t>
              </a:r>
              <a:endParaRPr lang="en-GB" sz="2400" b="1" dirty="0">
                <a:solidFill>
                  <a:srgbClr val="00B050"/>
                </a:solidFill>
              </a:endParaRPr>
            </a:p>
          </p:txBody>
        </p:sp>
      </p:grpSp>
      <p:sp>
        <p:nvSpPr>
          <p:cNvPr id="16" name="Date Placeholder 15"/>
          <p:cNvSpPr>
            <a:spLocks noGrp="1"/>
          </p:cNvSpPr>
          <p:nvPr>
            <p:ph type="dt" sz="half" idx="10"/>
          </p:nvPr>
        </p:nvSpPr>
        <p:spPr/>
        <p:txBody>
          <a:bodyPr/>
          <a:lstStyle/>
          <a:p>
            <a:fld id="{012870B0-7B4A-49DD-B4C8-AC17D57867A0}" type="datetime1">
              <a:rPr lang="en-GB" smtClean="0"/>
              <a:t>02/10/2013</a:t>
            </a:fld>
            <a:endParaRPr lang="en-GB"/>
          </a:p>
        </p:txBody>
      </p:sp>
    </p:spTree>
    <p:extLst>
      <p:ext uri="{BB962C8B-B14F-4D97-AF65-F5344CB8AC3E}">
        <p14:creationId xmlns:p14="http://schemas.microsoft.com/office/powerpoint/2010/main" val="68358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Generate and Test (function optimization)</a:t>
            </a:r>
            <a:endParaRPr lang="en-GB" b="1" dirty="0"/>
          </a:p>
        </p:txBody>
      </p:sp>
      <p:sp>
        <p:nvSpPr>
          <p:cNvPr id="3" name="Content Placeholder 2"/>
          <p:cNvSpPr>
            <a:spLocks noGrp="1"/>
          </p:cNvSpPr>
          <p:nvPr>
            <p:ph idx="1"/>
          </p:nvPr>
        </p:nvSpPr>
        <p:spPr>
          <a:xfrm>
            <a:off x="179512" y="1402983"/>
            <a:ext cx="8568952" cy="5266377"/>
          </a:xfrm>
        </p:spPr>
        <p:txBody>
          <a:bodyPr>
            <a:normAutofit/>
          </a:bodyPr>
          <a:lstStyle/>
          <a:p>
            <a:r>
              <a:rPr lang="en-US" dirty="0" smtClean="0"/>
              <a:t>Generate x. The test/feedback is f(x)</a:t>
            </a:r>
          </a:p>
          <a:p>
            <a:r>
              <a:rPr lang="en-US" dirty="0" smtClean="0"/>
              <a:t>Automating “educated guess”</a:t>
            </a:r>
          </a:p>
        </p:txBody>
      </p:sp>
      <p:sp>
        <p:nvSpPr>
          <p:cNvPr id="4" name="Slide Number Placeholder 3"/>
          <p:cNvSpPr>
            <a:spLocks noGrp="1"/>
          </p:cNvSpPr>
          <p:nvPr>
            <p:ph type="sldNum" sz="quarter" idx="12"/>
          </p:nvPr>
        </p:nvSpPr>
        <p:spPr/>
        <p:txBody>
          <a:bodyPr/>
          <a:lstStyle/>
          <a:p>
            <a:fld id="{AE0BAD33-471C-4DB9-AEAE-399B2DE5ACD7}" type="slidenum">
              <a:rPr lang="en-GB" smtClean="0"/>
              <a:t>17</a:t>
            </a:fld>
            <a:endParaRPr lang="en-GB"/>
          </a:p>
        </p:txBody>
      </p:sp>
      <p:sp>
        <p:nvSpPr>
          <p:cNvPr id="20" name="Footer Placeholder 19"/>
          <p:cNvSpPr>
            <a:spLocks noGrp="1"/>
          </p:cNvSpPr>
          <p:nvPr>
            <p:ph type="ftr" sz="quarter" idx="11"/>
          </p:nvPr>
        </p:nvSpPr>
        <p:spPr/>
        <p:txBody>
          <a:bodyPr/>
          <a:lstStyle/>
          <a:p>
            <a:r>
              <a:rPr lang="en-GB" smtClean="0"/>
              <a:t>John Woodward University of Stirling</a:t>
            </a:r>
            <a:endParaRPr lang="en-GB"/>
          </a:p>
        </p:txBody>
      </p:sp>
      <p:sp>
        <p:nvSpPr>
          <p:cNvPr id="13" name="Date Placeholder 12"/>
          <p:cNvSpPr>
            <a:spLocks noGrp="1"/>
          </p:cNvSpPr>
          <p:nvPr>
            <p:ph type="dt" sz="half" idx="10"/>
          </p:nvPr>
        </p:nvSpPr>
        <p:spPr/>
        <p:txBody>
          <a:bodyPr/>
          <a:lstStyle/>
          <a:p>
            <a:fld id="{9E2D2EF1-943A-42D2-8EEE-C9CCC3BD9845}" type="datetime1">
              <a:rPr lang="en-GB" smtClean="0"/>
              <a:t>02/10/2013</a:t>
            </a:fld>
            <a:endParaRPr lang="en-GB" dirty="0"/>
          </a:p>
        </p:txBody>
      </p:sp>
      <p:grpSp>
        <p:nvGrpSpPr>
          <p:cNvPr id="18" name="Group 17"/>
          <p:cNvGrpSpPr/>
          <p:nvPr/>
        </p:nvGrpSpPr>
        <p:grpSpPr>
          <a:xfrm>
            <a:off x="1115616" y="2984363"/>
            <a:ext cx="6912768" cy="3374690"/>
            <a:chOff x="3131839" y="2903495"/>
            <a:chExt cx="5891117" cy="2667092"/>
          </a:xfrm>
        </p:grpSpPr>
        <p:sp>
          <p:nvSpPr>
            <p:cNvPr id="11" name="Rectangle 10"/>
            <p:cNvSpPr/>
            <p:nvPr/>
          </p:nvSpPr>
          <p:spPr>
            <a:xfrm>
              <a:off x="3131839" y="2903495"/>
              <a:ext cx="5891117" cy="2006083"/>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3374440" y="3165020"/>
              <a:ext cx="5207900" cy="1372582"/>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dirty="0" smtClean="0"/>
                  <a:t>eta-</a:t>
                </a:r>
              </a:p>
              <a:p>
                <a:pPr algn="ctr"/>
                <a:r>
                  <a:rPr lang="en-US" dirty="0" smtClean="0"/>
                  <a:t>heuristic</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5682083" y="4248569"/>
              <a:ext cx="611092" cy="1322018"/>
            </a:xfrm>
            <a:prstGeom prst="rect">
              <a:avLst/>
            </a:prstGeom>
            <a:noFill/>
          </p:spPr>
          <p:txBody>
            <a:bodyPr wrap="square" rtlCol="0">
              <a:spAutoFit/>
            </a:bodyPr>
            <a:lstStyle/>
            <a:p>
              <a:r>
                <a:rPr lang="en-US" sz="2800" b="1" dirty="0" smtClean="0"/>
                <a:t>x</a:t>
              </a:r>
              <a:endParaRPr lang="en-GB" sz="2800" dirty="0"/>
            </a:p>
            <a:p>
              <a:endParaRPr lang="en-GB" sz="2800" dirty="0"/>
            </a:p>
          </p:txBody>
        </p:sp>
        <p:sp>
          <p:nvSpPr>
            <p:cNvPr id="28" name="TextBox 27"/>
            <p:cNvSpPr txBox="1"/>
            <p:nvPr/>
          </p:nvSpPr>
          <p:spPr>
            <a:xfrm>
              <a:off x="5522769" y="2903495"/>
              <a:ext cx="1266312" cy="1322018"/>
            </a:xfrm>
            <a:prstGeom prst="rect">
              <a:avLst/>
            </a:prstGeom>
            <a:noFill/>
          </p:spPr>
          <p:txBody>
            <a:bodyPr wrap="square" rtlCol="0">
              <a:spAutoFit/>
            </a:bodyPr>
            <a:lstStyle/>
            <a:p>
              <a:r>
                <a:rPr lang="en-US" sz="2800" b="1" dirty="0" smtClean="0"/>
                <a:t>f(x)</a:t>
              </a:r>
              <a:endParaRPr lang="en-GB" sz="2800" dirty="0"/>
            </a:p>
            <a:p>
              <a:endParaRPr lang="en-GB" sz="2800" dirty="0"/>
            </a:p>
          </p:txBody>
        </p:sp>
      </p:grpSp>
    </p:spTree>
    <p:extLst>
      <p:ext uri="{BB962C8B-B14F-4D97-AF65-F5344CB8AC3E}">
        <p14:creationId xmlns:p14="http://schemas.microsoft.com/office/powerpoint/2010/main" val="1914406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Informal Example – warm/cold game.</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Finding a sweet in a room by getting feedback of warmer/colder. Following variations</a:t>
            </a:r>
          </a:p>
          <a:p>
            <a:r>
              <a:rPr lang="en-GB" dirty="0" smtClean="0"/>
              <a:t>One step (hill climb) or step anywhere (random)</a:t>
            </a:r>
          </a:p>
          <a:p>
            <a:r>
              <a:rPr lang="en-GB" dirty="0" smtClean="0"/>
              <a:t>Warm cold, but better quality feedback (hot to freezing)</a:t>
            </a:r>
          </a:p>
          <a:p>
            <a:r>
              <a:rPr lang="en-GB" dirty="0" smtClean="0"/>
              <a:t>Evil aunt – swaps hot/cold (deceptive function)</a:t>
            </a:r>
          </a:p>
          <a:p>
            <a:r>
              <a:rPr lang="en-GB" dirty="0" smtClean="0"/>
              <a:t>Transform function (e.g. hot -&gt; cold) so not </a:t>
            </a:r>
            <a:r>
              <a:rPr lang="en-GB" dirty="0" err="1" smtClean="0"/>
              <a:t>uni</a:t>
            </a:r>
            <a:r>
              <a:rPr lang="en-GB" dirty="0" smtClean="0"/>
              <a:t>-modal. </a:t>
            </a:r>
          </a:p>
          <a:p>
            <a:r>
              <a:rPr lang="en-GB" dirty="0" smtClean="0"/>
              <a:t>A sweet and a chocolate (sweet is local optima).</a:t>
            </a:r>
          </a:p>
          <a:p>
            <a:r>
              <a:rPr lang="en-GB" dirty="0" smtClean="0"/>
              <a:t>As the crow flies distance </a:t>
            </a:r>
            <a:r>
              <a:rPr lang="en-GB" dirty="0" err="1" smtClean="0"/>
              <a:t>vs</a:t>
            </a:r>
            <a:r>
              <a:rPr lang="en-GB" dirty="0" smtClean="0"/>
              <a:t> walking distance</a:t>
            </a:r>
          </a:p>
          <a:p>
            <a:endParaRPr lang="en-GB" dirty="0"/>
          </a:p>
        </p:txBody>
      </p:sp>
    </p:spTree>
    <p:extLst>
      <p:ext uri="{BB962C8B-B14F-4D97-AF65-F5344CB8AC3E}">
        <p14:creationId xmlns:p14="http://schemas.microsoft.com/office/powerpoint/2010/main" val="21694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3 example problem domains</a:t>
            </a:r>
            <a:endParaRPr lang="en-GB" b="1" dirty="0"/>
          </a:p>
        </p:txBody>
      </p:sp>
      <p:sp>
        <p:nvSpPr>
          <p:cNvPr id="3" name="Content Placeholder 2"/>
          <p:cNvSpPr>
            <a:spLocks noGrp="1"/>
          </p:cNvSpPr>
          <p:nvPr>
            <p:ph idx="1"/>
          </p:nvPr>
        </p:nvSpPr>
        <p:spPr/>
        <p:txBody>
          <a:bodyPr/>
          <a:lstStyle/>
          <a:p>
            <a:r>
              <a:rPr lang="en-GB" dirty="0" smtClean="0"/>
              <a:t>Travelling salesman problem.</a:t>
            </a:r>
          </a:p>
          <a:p>
            <a:r>
              <a:rPr lang="en-GB" dirty="0" smtClean="0"/>
              <a:t>Knapsack. </a:t>
            </a:r>
          </a:p>
          <a:p>
            <a:r>
              <a:rPr lang="en-GB" dirty="0" smtClean="0"/>
              <a:t>Genetic programming (automatic program synthesis). </a:t>
            </a:r>
          </a:p>
          <a:p>
            <a:r>
              <a:rPr lang="en-GB" dirty="0" smtClean="0"/>
              <a:t>For each of the above we will ask</a:t>
            </a:r>
          </a:p>
          <a:p>
            <a:pPr lvl="1"/>
            <a:r>
              <a:rPr lang="en-GB" dirty="0" smtClean="0"/>
              <a:t>What is the representation (search space)</a:t>
            </a:r>
          </a:p>
          <a:p>
            <a:pPr lvl="1"/>
            <a:r>
              <a:rPr lang="en-GB" dirty="0" smtClean="0"/>
              <a:t>What is the objective function</a:t>
            </a:r>
          </a:p>
          <a:p>
            <a:pPr lvl="1"/>
            <a:r>
              <a:rPr lang="en-GB" dirty="0" smtClean="0"/>
              <a:t>What is a good neighbourhood function. </a:t>
            </a:r>
          </a:p>
          <a:p>
            <a:pPr marL="0" indent="0">
              <a:buNone/>
            </a:pPr>
            <a:endParaRPr lang="en-GB" dirty="0"/>
          </a:p>
        </p:txBody>
      </p:sp>
    </p:spTree>
    <p:extLst>
      <p:ext uri="{BB962C8B-B14F-4D97-AF65-F5344CB8AC3E}">
        <p14:creationId xmlns:p14="http://schemas.microsoft.com/office/powerpoint/2010/main" val="425515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Roadmap Ahead</a:t>
            </a:r>
            <a:endParaRPr lang="en-GB" b="1" dirty="0"/>
          </a:p>
        </p:txBody>
      </p:sp>
      <p:sp>
        <p:nvSpPr>
          <p:cNvPr id="3" name="Content Placeholder 2"/>
          <p:cNvSpPr>
            <a:spLocks noGrp="1"/>
          </p:cNvSpPr>
          <p:nvPr>
            <p:ph idx="1"/>
          </p:nvPr>
        </p:nvSpPr>
        <p:spPr>
          <a:xfrm>
            <a:off x="467544" y="1340768"/>
            <a:ext cx="8229600" cy="5257800"/>
          </a:xfrm>
        </p:spPr>
        <p:txBody>
          <a:bodyPr>
            <a:normAutofit fontScale="85000" lnSpcReduction="20000"/>
          </a:bodyPr>
          <a:lstStyle/>
          <a:p>
            <a:pPr marL="514350" indent="-514350">
              <a:buFont typeface="+mj-lt"/>
              <a:buAutoNum type="arabicPeriod"/>
            </a:pPr>
            <a:r>
              <a:rPr lang="en-GB" dirty="0"/>
              <a:t>Define Optimization</a:t>
            </a:r>
          </a:p>
          <a:p>
            <a:pPr marL="514350" indent="-514350">
              <a:buFont typeface="+mj-lt"/>
              <a:buAutoNum type="arabicPeriod"/>
            </a:pPr>
            <a:r>
              <a:rPr lang="en-GB" dirty="0"/>
              <a:t>What is/not black box optimization.</a:t>
            </a:r>
          </a:p>
          <a:p>
            <a:pPr marL="514350" indent="-514350">
              <a:buFont typeface="+mj-lt"/>
              <a:buAutoNum type="arabicPeriod"/>
            </a:pPr>
            <a:r>
              <a:rPr lang="en-GB" dirty="0"/>
              <a:t>Generate-and-test paradigm</a:t>
            </a:r>
          </a:p>
          <a:p>
            <a:pPr marL="514350" indent="-514350">
              <a:buFont typeface="+mj-lt"/>
              <a:buAutoNum type="arabicPeriod"/>
            </a:pPr>
            <a:r>
              <a:rPr lang="en-GB" dirty="0"/>
              <a:t>Three simple steps. Outline of metaheuristics</a:t>
            </a:r>
          </a:p>
          <a:p>
            <a:pPr marL="514350" indent="-514350">
              <a:buFont typeface="+mj-lt"/>
              <a:buAutoNum type="arabicPeriod"/>
            </a:pPr>
            <a:r>
              <a:rPr lang="en-GB" dirty="0">
                <a:solidFill>
                  <a:srgbClr val="00B050"/>
                </a:solidFill>
              </a:rPr>
              <a:t>*Search space. Objective function. Neighbourhood function*</a:t>
            </a:r>
          </a:p>
          <a:p>
            <a:pPr marL="514350" indent="-514350">
              <a:buFont typeface="+mj-lt"/>
              <a:buAutoNum type="arabicPeriod"/>
            </a:pPr>
            <a:r>
              <a:rPr lang="en-GB" dirty="0" smtClean="0"/>
              <a:t>Three examples </a:t>
            </a:r>
            <a:r>
              <a:rPr lang="en-GB" dirty="0"/>
              <a:t>(travelling salesman problem, knapsack problem, automatic programming</a:t>
            </a:r>
            <a:r>
              <a:rPr lang="en-GB" dirty="0" smtClean="0"/>
              <a:t>). </a:t>
            </a:r>
            <a:endParaRPr lang="en-GB" dirty="0"/>
          </a:p>
          <a:p>
            <a:pPr marL="514350" indent="-514350">
              <a:buFont typeface="+mj-lt"/>
              <a:buAutoNum type="arabicPeriod"/>
            </a:pPr>
            <a:r>
              <a:rPr lang="en-GB" dirty="0"/>
              <a:t>Motivation for metaheuristics (and when to use), (hidden) assumption. </a:t>
            </a:r>
          </a:p>
          <a:p>
            <a:pPr marL="514350" indent="-514350">
              <a:buFont typeface="+mj-lt"/>
              <a:buAutoNum type="arabicPeriod"/>
            </a:pPr>
            <a:r>
              <a:rPr lang="en-GB" dirty="0"/>
              <a:t>Though experiment about nature of meta-heuristics. </a:t>
            </a:r>
          </a:p>
          <a:p>
            <a:pPr marL="514350" indent="-514350">
              <a:buFont typeface="+mj-lt"/>
              <a:buAutoNum type="arabicPeriod"/>
            </a:pPr>
            <a:r>
              <a:rPr lang="en-GB" dirty="0"/>
              <a:t>Sources of inspiration </a:t>
            </a:r>
            <a:r>
              <a:rPr lang="en-GB" dirty="0">
                <a:sym typeface="Wingdings"/>
              </a:rPr>
              <a:t></a:t>
            </a:r>
            <a:endParaRPr lang="en-GB" dirty="0"/>
          </a:p>
          <a:p>
            <a:pPr marL="514350" indent="-514350">
              <a:buFont typeface="+mj-lt"/>
              <a:buAutoNum type="arabicPeriod"/>
            </a:pPr>
            <a:r>
              <a:rPr lang="en-GB" dirty="0"/>
              <a:t>Evaluation of a meta-heuristic. </a:t>
            </a:r>
          </a:p>
        </p:txBody>
      </p:sp>
    </p:spTree>
    <p:extLst>
      <p:ext uri="{BB962C8B-B14F-4D97-AF65-F5344CB8AC3E}">
        <p14:creationId xmlns:p14="http://schemas.microsoft.com/office/powerpoint/2010/main" val="8701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Traveling Salesman Problem</a:t>
            </a:r>
            <a:endParaRPr lang="en-GB" b="1" dirty="0"/>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GB" dirty="0" smtClean="0"/>
              <a:t>How represent solutions (search space)</a:t>
            </a:r>
          </a:p>
          <a:p>
            <a:r>
              <a:rPr lang="en-GB" dirty="0" smtClean="0"/>
              <a:t>What is the objective function</a:t>
            </a:r>
          </a:p>
          <a:p>
            <a:r>
              <a:rPr lang="en-GB" dirty="0" smtClean="0"/>
              <a:t>What is the neighbourhood function – any candidates?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13054" y="2391803"/>
            <a:ext cx="4829175" cy="2871123"/>
          </a:xfrm>
          <a:prstGeom prst="rect">
            <a:avLst/>
          </a:prstGeom>
        </p:spPr>
      </p:pic>
    </p:spTree>
    <p:extLst>
      <p:ext uri="{BB962C8B-B14F-4D97-AF65-F5344CB8AC3E}">
        <p14:creationId xmlns:p14="http://schemas.microsoft.com/office/powerpoint/2010/main" val="339429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Knapsack Problem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1772816"/>
            <a:ext cx="4629150" cy="4010025"/>
          </a:xfrm>
        </p:spPr>
      </p:pic>
      <p:sp>
        <p:nvSpPr>
          <p:cNvPr id="5" name="Content Placeholder 2"/>
          <p:cNvSpPr txBox="1">
            <a:spLocks/>
          </p:cNvSpPr>
          <p:nvPr/>
        </p:nvSpPr>
        <p:spPr>
          <a:xfrm>
            <a:off x="457200" y="1600200"/>
            <a:ext cx="368275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Pack items!!</a:t>
            </a:r>
          </a:p>
          <a:p>
            <a:r>
              <a:rPr lang="en-GB" dirty="0" smtClean="0"/>
              <a:t>Solution representation.</a:t>
            </a:r>
          </a:p>
          <a:p>
            <a:r>
              <a:rPr lang="en-GB" dirty="0" smtClean="0"/>
              <a:t>Objective function</a:t>
            </a:r>
          </a:p>
          <a:p>
            <a:r>
              <a:rPr lang="en-GB" dirty="0" smtClean="0"/>
              <a:t>Neighbourhood function – any candidates?</a:t>
            </a:r>
            <a:endParaRPr lang="en-GB" dirty="0"/>
          </a:p>
        </p:txBody>
      </p:sp>
    </p:spTree>
    <p:extLst>
      <p:ext uri="{BB962C8B-B14F-4D97-AF65-F5344CB8AC3E}">
        <p14:creationId xmlns:p14="http://schemas.microsoft.com/office/powerpoint/2010/main" val="287347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Genetic Programming</a:t>
            </a:r>
            <a:endParaRPr lang="en-GB" b="1" dirty="0"/>
          </a:p>
        </p:txBody>
      </p:sp>
      <p:sp>
        <p:nvSpPr>
          <p:cNvPr id="3" name="Content Placeholder 2"/>
          <p:cNvSpPr>
            <a:spLocks noGrp="1"/>
          </p:cNvSpPr>
          <p:nvPr>
            <p:ph idx="1"/>
          </p:nvPr>
        </p:nvSpPr>
        <p:spPr>
          <a:xfrm>
            <a:off x="457200" y="1600201"/>
            <a:ext cx="7283152" cy="2260848"/>
          </a:xfrm>
        </p:spPr>
        <p:txBody>
          <a:bodyPr/>
          <a:lstStyle/>
          <a:p>
            <a:r>
              <a:rPr lang="en-GB" dirty="0" smtClean="0"/>
              <a:t>Representation (search space)?</a:t>
            </a:r>
          </a:p>
          <a:p>
            <a:r>
              <a:rPr lang="en-GB" dirty="0" smtClean="0"/>
              <a:t>Quality measure?</a:t>
            </a:r>
          </a:p>
          <a:p>
            <a:r>
              <a:rPr lang="en-GB" dirty="0" smtClean="0"/>
              <a:t>How alter a program?</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428999"/>
            <a:ext cx="5984432" cy="24734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276872"/>
            <a:ext cx="2539683" cy="876191"/>
          </a:xfrm>
          <a:prstGeom prst="rect">
            <a:avLst/>
          </a:prstGeom>
        </p:spPr>
      </p:pic>
    </p:spTree>
    <p:extLst>
      <p:ext uri="{BB962C8B-B14F-4D97-AF65-F5344CB8AC3E}">
        <p14:creationId xmlns:p14="http://schemas.microsoft.com/office/powerpoint/2010/main" val="216177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three examples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5822941"/>
              </p:ext>
            </p:extLst>
          </p:nvPr>
        </p:nvGraphicFramePr>
        <p:xfrm>
          <a:off x="457200" y="1600200"/>
          <a:ext cx="8229600" cy="33832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t>PROBLEM  DOMAIN</a:t>
                      </a:r>
                      <a:endParaRPr lang="en-GB" dirty="0"/>
                    </a:p>
                  </a:txBody>
                  <a:tcPr/>
                </a:tc>
                <a:tc>
                  <a:txBody>
                    <a:bodyPr/>
                    <a:lstStyle/>
                    <a:p>
                      <a:r>
                        <a:rPr lang="en-GB" dirty="0" smtClean="0"/>
                        <a:t>Quality</a:t>
                      </a:r>
                      <a:endParaRPr lang="en-GB" dirty="0"/>
                    </a:p>
                  </a:txBody>
                  <a:tcPr/>
                </a:tc>
                <a:tc>
                  <a:txBody>
                    <a:bodyPr/>
                    <a:lstStyle/>
                    <a:p>
                      <a:r>
                        <a:rPr lang="en-GB" dirty="0" smtClean="0"/>
                        <a:t>Representation</a:t>
                      </a:r>
                      <a:endParaRPr lang="en-GB" dirty="0"/>
                    </a:p>
                  </a:txBody>
                  <a:tcPr/>
                </a:tc>
                <a:tc>
                  <a:txBody>
                    <a:bodyPr/>
                    <a:lstStyle/>
                    <a:p>
                      <a:r>
                        <a:rPr lang="en-GB" dirty="0" smtClean="0"/>
                        <a:t>Neighbourhood</a:t>
                      </a:r>
                      <a:endParaRPr lang="en-GB" dirty="0"/>
                    </a:p>
                  </a:txBody>
                  <a:tcPr/>
                </a:tc>
              </a:tr>
              <a:tr h="370840">
                <a:tc>
                  <a:txBody>
                    <a:bodyPr/>
                    <a:lstStyle/>
                    <a:p>
                      <a:r>
                        <a:rPr lang="en-GB" dirty="0" smtClean="0"/>
                        <a:t>Travelling</a:t>
                      </a:r>
                      <a:r>
                        <a:rPr lang="en-GB" baseline="0" dirty="0" smtClean="0"/>
                        <a:t> salesman problem</a:t>
                      </a:r>
                      <a:endParaRPr lang="en-GB" dirty="0"/>
                    </a:p>
                  </a:txBody>
                  <a:tcPr/>
                </a:tc>
                <a:tc>
                  <a:txBody>
                    <a:bodyPr/>
                    <a:lstStyle/>
                    <a:p>
                      <a:r>
                        <a:rPr lang="en-GB" dirty="0" smtClean="0"/>
                        <a:t>Route length</a:t>
                      </a:r>
                      <a:endParaRPr lang="en-GB" dirty="0"/>
                    </a:p>
                  </a:txBody>
                  <a:tcPr/>
                </a:tc>
                <a:tc>
                  <a:txBody>
                    <a:bodyPr/>
                    <a:lstStyle/>
                    <a:p>
                      <a:r>
                        <a:rPr lang="en-GB" dirty="0" smtClean="0"/>
                        <a:t>Permutation</a:t>
                      </a:r>
                      <a:endParaRPr lang="en-GB" dirty="0"/>
                    </a:p>
                  </a:txBody>
                  <a:tcPr/>
                </a:tc>
                <a:tc>
                  <a:txBody>
                    <a:bodyPr/>
                    <a:lstStyle/>
                    <a:p>
                      <a:r>
                        <a:rPr lang="en-GB" dirty="0" smtClean="0"/>
                        <a:t>Reverse a sub-tour.</a:t>
                      </a:r>
                    </a:p>
                    <a:p>
                      <a:r>
                        <a:rPr lang="en-GB" dirty="0" smtClean="0"/>
                        <a:t>Swap two cities. </a:t>
                      </a:r>
                      <a:endParaRPr lang="en-GB" dirty="0"/>
                    </a:p>
                  </a:txBody>
                  <a:tcPr/>
                </a:tc>
              </a:tr>
              <a:tr h="370840">
                <a:tc>
                  <a:txBody>
                    <a:bodyPr/>
                    <a:lstStyle/>
                    <a:p>
                      <a:r>
                        <a:rPr lang="en-GB" dirty="0" smtClean="0"/>
                        <a:t>Knapsack</a:t>
                      </a:r>
                      <a:endParaRPr lang="en-GB" dirty="0"/>
                    </a:p>
                  </a:txBody>
                  <a:tcPr/>
                </a:tc>
                <a:tc>
                  <a:txBody>
                    <a:bodyPr/>
                    <a:lstStyle/>
                    <a:p>
                      <a:r>
                        <a:rPr lang="en-GB" dirty="0" smtClean="0"/>
                        <a:t>Value packed</a:t>
                      </a:r>
                      <a:endParaRPr lang="en-GB" dirty="0"/>
                    </a:p>
                  </a:txBody>
                  <a:tcPr/>
                </a:tc>
                <a:tc>
                  <a:txBody>
                    <a:bodyPr/>
                    <a:lstStyle/>
                    <a:p>
                      <a:r>
                        <a:rPr lang="en-GB" dirty="0" smtClean="0"/>
                        <a:t>Bit string </a:t>
                      </a:r>
                      <a:endParaRPr lang="en-GB" dirty="0"/>
                    </a:p>
                  </a:txBody>
                  <a:tcPr/>
                </a:tc>
                <a:tc>
                  <a:txBody>
                    <a:bodyPr/>
                    <a:lstStyle/>
                    <a:p>
                      <a:r>
                        <a:rPr lang="en-GB" dirty="0" smtClean="0"/>
                        <a:t>Flip bits uniformly at random. </a:t>
                      </a:r>
                    </a:p>
                    <a:p>
                      <a:r>
                        <a:rPr lang="en-GB" dirty="0" smtClean="0"/>
                        <a:t>Flip a single bit</a:t>
                      </a:r>
                      <a:endParaRPr lang="en-GB" dirty="0"/>
                    </a:p>
                  </a:txBody>
                  <a:tcPr/>
                </a:tc>
              </a:tr>
              <a:tr h="370840">
                <a:tc>
                  <a:txBody>
                    <a:bodyPr/>
                    <a:lstStyle/>
                    <a:p>
                      <a:r>
                        <a:rPr lang="en-GB" dirty="0" smtClean="0"/>
                        <a:t>Genetic </a:t>
                      </a:r>
                    </a:p>
                    <a:p>
                      <a:r>
                        <a:rPr lang="en-GB" dirty="0" smtClean="0"/>
                        <a:t>Programming</a:t>
                      </a:r>
                      <a:endParaRPr lang="en-GB" dirty="0"/>
                    </a:p>
                  </a:txBody>
                  <a:tcPr/>
                </a:tc>
                <a:tc>
                  <a:txBody>
                    <a:bodyPr/>
                    <a:lstStyle/>
                    <a:p>
                      <a:r>
                        <a:rPr lang="en-GB" dirty="0" smtClean="0"/>
                        <a:t>Bugs? Error score,  Execution time, energy consumed…</a:t>
                      </a:r>
                      <a:r>
                        <a:rPr lang="en-GB" baseline="0" dirty="0" smtClean="0"/>
                        <a:t> </a:t>
                      </a:r>
                      <a:endParaRPr lang="en-GB" dirty="0"/>
                    </a:p>
                  </a:txBody>
                  <a:tcPr/>
                </a:tc>
                <a:tc>
                  <a:txBody>
                    <a:bodyPr/>
                    <a:lstStyle/>
                    <a:p>
                      <a:r>
                        <a:rPr lang="en-GB" dirty="0" smtClean="0"/>
                        <a:t>source</a:t>
                      </a:r>
                      <a:r>
                        <a:rPr lang="en-GB" baseline="0" dirty="0" smtClean="0"/>
                        <a:t> code/</a:t>
                      </a:r>
                    </a:p>
                    <a:p>
                      <a:r>
                        <a:rPr lang="en-GB" baseline="0" dirty="0" smtClean="0"/>
                        <a:t>Tree of instructions.</a:t>
                      </a:r>
                      <a:endParaRPr lang="en-GB" dirty="0"/>
                    </a:p>
                  </a:txBody>
                  <a:tcPr/>
                </a:tc>
                <a:tc>
                  <a:txBody>
                    <a:bodyPr/>
                    <a:lstStyle/>
                    <a:p>
                      <a:r>
                        <a:rPr lang="en-GB" dirty="0" smtClean="0"/>
                        <a:t>Add/delete</a:t>
                      </a:r>
                      <a:r>
                        <a:rPr lang="en-GB" baseline="0" dirty="0" smtClean="0"/>
                        <a:t> individual instructions.</a:t>
                      </a:r>
                    </a:p>
                    <a:p>
                      <a:r>
                        <a:rPr lang="en-GB" baseline="0" dirty="0" smtClean="0"/>
                        <a:t>Line of code</a:t>
                      </a:r>
                      <a:endParaRPr lang="en-GB" dirty="0"/>
                    </a:p>
                  </a:txBody>
                  <a:tcPr/>
                </a:tc>
              </a:tr>
            </a:tbl>
          </a:graphicData>
        </a:graphic>
      </p:graphicFrame>
      <p:sp>
        <p:nvSpPr>
          <p:cNvPr id="5" name="Content Placeholder 2"/>
          <p:cNvSpPr txBox="1">
            <a:spLocks/>
          </p:cNvSpPr>
          <p:nvPr/>
        </p:nvSpPr>
        <p:spPr>
          <a:xfrm>
            <a:off x="422366" y="5229200"/>
            <a:ext cx="8507288"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t>Which search spaces have infeasible solutions? </a:t>
            </a:r>
            <a:endParaRPr lang="en-GB" dirty="0"/>
          </a:p>
        </p:txBody>
      </p:sp>
    </p:spTree>
    <p:extLst>
      <p:ext uri="{BB962C8B-B14F-4D97-AF65-F5344CB8AC3E}">
        <p14:creationId xmlns:p14="http://schemas.microsoft.com/office/powerpoint/2010/main" val="83551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 y="260648"/>
            <a:ext cx="5680765" cy="1143000"/>
          </a:xfrm>
        </p:spPr>
        <p:txBody>
          <a:bodyPr/>
          <a:lstStyle/>
          <a:p>
            <a:r>
              <a:rPr lang="en-GB" b="1" dirty="0" smtClean="0"/>
              <a:t>Perturbing a Solution</a:t>
            </a:r>
            <a:endParaRPr lang="en-GB"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08104" y="3769136"/>
            <a:ext cx="3729618" cy="308886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16632"/>
            <a:ext cx="3152619" cy="3429000"/>
          </a:xfrm>
          <a:prstGeom prst="rect">
            <a:avLst/>
          </a:prstGeom>
        </p:spPr>
      </p:pic>
      <p:sp>
        <p:nvSpPr>
          <p:cNvPr id="7" name="Content Placeholder 2"/>
          <p:cNvSpPr txBox="1">
            <a:spLocks/>
          </p:cNvSpPr>
          <p:nvPr/>
        </p:nvSpPr>
        <p:spPr>
          <a:xfrm>
            <a:off x="323528" y="1196752"/>
            <a:ext cx="5122912" cy="55446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3 bits (binary/</a:t>
            </a:r>
            <a:r>
              <a:rPr lang="en-GB" dirty="0" err="1"/>
              <a:t>G</a:t>
            </a:r>
            <a:r>
              <a:rPr lang="en-GB" dirty="0" err="1" smtClean="0"/>
              <a:t>ray</a:t>
            </a:r>
            <a:r>
              <a:rPr lang="en-GB" dirty="0" smtClean="0"/>
              <a:t> code)</a:t>
            </a:r>
          </a:p>
          <a:p>
            <a:r>
              <a:rPr lang="en-GB" dirty="0" smtClean="0"/>
              <a:t>Operator – flip one bit</a:t>
            </a:r>
          </a:p>
          <a:p>
            <a:r>
              <a:rPr lang="en-GB" dirty="0" smtClean="0"/>
              <a:t>Size of space |S| = 8</a:t>
            </a:r>
          </a:p>
          <a:p>
            <a:r>
              <a:rPr lang="en-GB" dirty="0" smtClean="0"/>
              <a:t>Neighbourhood size = 3.</a:t>
            </a:r>
          </a:p>
          <a:p>
            <a:r>
              <a:rPr lang="en-GB" dirty="0" smtClean="0"/>
              <a:t>Neighbourhood is often drawn as on right. </a:t>
            </a:r>
          </a:p>
          <a:p>
            <a:r>
              <a:rPr lang="en-GB" dirty="0" smtClean="0"/>
              <a:t>Give example of timetable.</a:t>
            </a:r>
          </a:p>
          <a:p>
            <a:r>
              <a:rPr lang="en-GB" dirty="0" smtClean="0"/>
              <a:t>A global optima is independent of the neighbourhood function.  </a:t>
            </a:r>
            <a:endParaRPr lang="en-GB" dirty="0"/>
          </a:p>
        </p:txBody>
      </p:sp>
    </p:spTree>
    <p:extLst>
      <p:ext uri="{BB962C8B-B14F-4D97-AF65-F5344CB8AC3E}">
        <p14:creationId xmlns:p14="http://schemas.microsoft.com/office/powerpoint/2010/main" val="79824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Iterative Improvement</a:t>
            </a:r>
            <a:endParaRPr lang="en-GB" b="1" dirty="0"/>
          </a:p>
        </p:txBody>
      </p:sp>
      <p:sp>
        <p:nvSpPr>
          <p:cNvPr id="3" name="Content Placeholder 2"/>
          <p:cNvSpPr>
            <a:spLocks noGrp="1"/>
          </p:cNvSpPr>
          <p:nvPr>
            <p:ph idx="1"/>
          </p:nvPr>
        </p:nvSpPr>
        <p:spPr>
          <a:xfrm>
            <a:off x="395536" y="1196752"/>
            <a:ext cx="8229600" cy="5544616"/>
          </a:xfrm>
        </p:spPr>
        <p:txBody>
          <a:bodyPr>
            <a:normAutofit fontScale="92500" lnSpcReduction="20000"/>
          </a:bodyPr>
          <a:lstStyle/>
          <a:p>
            <a:r>
              <a:rPr lang="en-GB" dirty="0" smtClean="0"/>
              <a:t>Stirling CS timetabling </a:t>
            </a:r>
            <a:r>
              <a:rPr lang="en-GB" dirty="0" smtClean="0">
                <a:sym typeface="Wingdings" pitchFamily="2" charset="2"/>
              </a:rPr>
              <a:t></a:t>
            </a:r>
            <a:endParaRPr lang="en-GB" dirty="0" smtClean="0"/>
          </a:p>
          <a:p>
            <a:r>
              <a:rPr lang="en-GB" dirty="0" smtClean="0"/>
              <a:t>About 6 hours, under 10 (EPSRC guidelines)</a:t>
            </a:r>
          </a:p>
          <a:p>
            <a:r>
              <a:rPr lang="en-GB" dirty="0" smtClean="0"/>
              <a:t>(HARD) All labs have correct number of </a:t>
            </a:r>
            <a:r>
              <a:rPr lang="en-GB" dirty="0" err="1" smtClean="0"/>
              <a:t>phd</a:t>
            </a:r>
            <a:r>
              <a:rPr lang="en-GB" dirty="0" smtClean="0"/>
              <a:t> students. </a:t>
            </a:r>
          </a:p>
          <a:p>
            <a:r>
              <a:rPr lang="en-GB" dirty="0" smtClean="0"/>
              <a:t>(SOFT) students earn same amount of cash.  </a:t>
            </a:r>
          </a:p>
          <a:p>
            <a:r>
              <a:rPr lang="en-GB" b="1" dirty="0" smtClean="0"/>
              <a:t>The “</a:t>
            </a:r>
            <a:r>
              <a:rPr lang="en-GB" b="1" dirty="0" err="1"/>
              <a:t>Savi</a:t>
            </a:r>
            <a:r>
              <a:rPr lang="en-GB" b="1" dirty="0"/>
              <a:t> </a:t>
            </a:r>
            <a:r>
              <a:rPr lang="en-GB" b="1" dirty="0" err="1" smtClean="0"/>
              <a:t>Maharaj</a:t>
            </a:r>
            <a:r>
              <a:rPr lang="en-GB" b="1" dirty="0" smtClean="0"/>
              <a:t>” Heuristic </a:t>
            </a:r>
          </a:p>
          <a:p>
            <a:pPr marL="0" indent="0">
              <a:buNone/>
            </a:pPr>
            <a:r>
              <a:rPr lang="en-GB" dirty="0" smtClean="0"/>
              <a:t>– allocate “hardest” courses first (e.g. 3</a:t>
            </a:r>
            <a:r>
              <a:rPr lang="en-GB" baseline="30000" dirty="0" smtClean="0"/>
              <a:t>rd</a:t>
            </a:r>
            <a:r>
              <a:rPr lang="en-GB" dirty="0" smtClean="0"/>
              <a:t> and 4</a:t>
            </a:r>
            <a:r>
              <a:rPr lang="en-GB" baseline="30000" dirty="0" smtClean="0"/>
              <a:t>th</a:t>
            </a:r>
            <a:r>
              <a:rPr lang="en-GB" dirty="0" smtClean="0"/>
              <a:t> year which require specialist knowledge with few volunteering </a:t>
            </a:r>
            <a:r>
              <a:rPr lang="en-GB" dirty="0" err="1" smtClean="0"/>
              <a:t>phds</a:t>
            </a:r>
            <a:r>
              <a:rPr lang="en-GB" dirty="0" smtClean="0"/>
              <a:t> students) </a:t>
            </a:r>
          </a:p>
          <a:p>
            <a:pPr marL="0" indent="0">
              <a:buNone/>
            </a:pPr>
            <a:r>
              <a:rPr lang="en-GB" dirty="0" smtClean="0"/>
              <a:t>– and “easier” course later (e.g. 1</a:t>
            </a:r>
            <a:r>
              <a:rPr lang="en-GB" baseline="30000" dirty="0" smtClean="0"/>
              <a:t>st</a:t>
            </a:r>
            <a:r>
              <a:rPr lang="en-GB" dirty="0" smtClean="0"/>
              <a:t> year with many volunteers). </a:t>
            </a:r>
          </a:p>
          <a:p>
            <a:pPr marL="0" indent="0">
              <a:buNone/>
            </a:pPr>
            <a:r>
              <a:rPr lang="en-GB" dirty="0" smtClean="0"/>
              <a:t>I DID NOT IMPLEMENT THE FOLLOWING METAHEURISTIC</a:t>
            </a:r>
            <a:endParaRPr lang="en-GB" dirty="0"/>
          </a:p>
        </p:txBody>
      </p:sp>
    </p:spTree>
    <p:extLst>
      <p:ext uri="{BB962C8B-B14F-4D97-AF65-F5344CB8AC3E}">
        <p14:creationId xmlns:p14="http://schemas.microsoft.com/office/powerpoint/2010/main" val="252926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Stirling timetable</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10" y="1340768"/>
            <a:ext cx="9020794" cy="5074197"/>
          </a:xfrm>
        </p:spPr>
      </p:pic>
    </p:spTree>
    <p:extLst>
      <p:ext uri="{BB962C8B-B14F-4D97-AF65-F5344CB8AC3E}">
        <p14:creationId xmlns:p14="http://schemas.microsoft.com/office/powerpoint/2010/main" val="305403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Motivations</a:t>
            </a:r>
            <a:endParaRPr lang="en-GB" b="1" dirty="0"/>
          </a:p>
        </p:txBody>
      </p:sp>
      <p:sp>
        <p:nvSpPr>
          <p:cNvPr id="3" name="Content Placeholder 2"/>
          <p:cNvSpPr>
            <a:spLocks noGrp="1"/>
          </p:cNvSpPr>
          <p:nvPr>
            <p:ph idx="1"/>
          </p:nvPr>
        </p:nvSpPr>
        <p:spPr>
          <a:xfrm>
            <a:off x="457200" y="1600200"/>
            <a:ext cx="3826768" cy="4525963"/>
          </a:xfrm>
        </p:spPr>
        <p:txBody>
          <a:bodyPr>
            <a:normAutofit fontScale="92500" lnSpcReduction="10000"/>
          </a:bodyPr>
          <a:lstStyle/>
          <a:p>
            <a:r>
              <a:rPr lang="en-GB" dirty="0" smtClean="0"/>
              <a:t>Time constraints. </a:t>
            </a:r>
          </a:p>
          <a:p>
            <a:r>
              <a:rPr lang="en-GB" dirty="0" smtClean="0"/>
              <a:t>Do not need exact optima</a:t>
            </a:r>
          </a:p>
          <a:p>
            <a:r>
              <a:rPr lang="en-GB" dirty="0" smtClean="0"/>
              <a:t>Few assumptions about problem domain</a:t>
            </a:r>
          </a:p>
          <a:p>
            <a:r>
              <a:rPr lang="en-GB" dirty="0" smtClean="0"/>
              <a:t>Widely applicable </a:t>
            </a:r>
          </a:p>
          <a:p>
            <a:r>
              <a:rPr lang="en-GB" dirty="0" smtClean="0"/>
              <a:t>Easy to implement.</a:t>
            </a:r>
          </a:p>
          <a:p>
            <a:r>
              <a:rPr lang="en-GB" dirty="0" smtClean="0"/>
              <a:t>P=NP (negative)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556792"/>
            <a:ext cx="4609524" cy="4393651"/>
          </a:xfrm>
          <a:prstGeom prst="rect">
            <a:avLst/>
          </a:prstGeom>
        </p:spPr>
      </p:pic>
    </p:spTree>
    <p:extLst>
      <p:ext uri="{BB962C8B-B14F-4D97-AF65-F5344CB8AC3E}">
        <p14:creationId xmlns:p14="http://schemas.microsoft.com/office/powerpoint/2010/main" val="299867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Intractable problems</a:t>
            </a:r>
            <a:endParaRPr lang="en-GB"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245" y="1600200"/>
            <a:ext cx="7955510" cy="4525963"/>
          </a:xfrm>
        </p:spPr>
      </p:pic>
    </p:spTree>
    <p:extLst>
      <p:ext uri="{BB962C8B-B14F-4D97-AF65-F5344CB8AC3E}">
        <p14:creationId xmlns:p14="http://schemas.microsoft.com/office/powerpoint/2010/main" val="264990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274638"/>
            <a:ext cx="4186808" cy="1143000"/>
          </a:xfrm>
        </p:spPr>
        <p:txBody>
          <a:bodyPr/>
          <a:lstStyle/>
          <a:p>
            <a:r>
              <a:rPr lang="en-GB" b="1" dirty="0" smtClean="0"/>
              <a:t>YOUR PROBLEM</a:t>
            </a:r>
            <a:endParaRPr lang="en-GB" b="1" dirty="0"/>
          </a:p>
        </p:txBody>
      </p:sp>
      <p:sp>
        <p:nvSpPr>
          <p:cNvPr id="3" name="Content Placeholder 2"/>
          <p:cNvSpPr>
            <a:spLocks noGrp="1"/>
          </p:cNvSpPr>
          <p:nvPr>
            <p:ph idx="1"/>
          </p:nvPr>
        </p:nvSpPr>
        <p:spPr>
          <a:xfrm>
            <a:off x="179512" y="260648"/>
            <a:ext cx="4824536" cy="6336704"/>
          </a:xfrm>
        </p:spPr>
        <p:txBody>
          <a:bodyPr>
            <a:normAutofit fontScale="92500" lnSpcReduction="20000"/>
          </a:bodyPr>
          <a:lstStyle/>
          <a:p>
            <a:r>
              <a:rPr lang="en-GB" dirty="0" smtClean="0"/>
              <a:t>You may have a problem domain that </a:t>
            </a:r>
            <a:r>
              <a:rPr lang="en-GB" dirty="0" smtClean="0">
                <a:solidFill>
                  <a:srgbClr val="00B050"/>
                </a:solidFill>
              </a:rPr>
              <a:t>easily maps onto already-existing representations/data-structures </a:t>
            </a:r>
            <a:r>
              <a:rPr lang="en-GB" dirty="0" smtClean="0"/>
              <a:t>(e.g. permutation, bit-strings, abstract syntax trees). </a:t>
            </a:r>
          </a:p>
          <a:p>
            <a:r>
              <a:rPr lang="en-GB" dirty="0" smtClean="0"/>
              <a:t>However, you many have  a problem with a representation which needs more thought (e.g. a 3 layer feed forward </a:t>
            </a:r>
            <a:r>
              <a:rPr lang="en-GB" dirty="0" smtClean="0">
                <a:solidFill>
                  <a:srgbClr val="FF0000"/>
                </a:solidFill>
              </a:rPr>
              <a:t>artificial neural network </a:t>
            </a:r>
            <a:r>
              <a:rPr lang="en-GB" dirty="0" smtClean="0"/>
              <a:t>– or </a:t>
            </a:r>
            <a:r>
              <a:rPr lang="en-GB" dirty="0" smtClean="0">
                <a:solidFill>
                  <a:srgbClr val="FF0000"/>
                </a:solidFill>
              </a:rPr>
              <a:t>electrical circuits </a:t>
            </a:r>
            <a:r>
              <a:rPr lang="en-GB" dirty="0" smtClean="0"/>
              <a:t>– directed acyclic graphs), design of steering wheels.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844824"/>
            <a:ext cx="2823029" cy="17714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999" y="3861048"/>
            <a:ext cx="3233910" cy="2300828"/>
          </a:xfrm>
          <a:prstGeom prst="rect">
            <a:avLst/>
          </a:prstGeom>
        </p:spPr>
      </p:pic>
    </p:spTree>
    <p:extLst>
      <p:ext uri="{BB962C8B-B14F-4D97-AF65-F5344CB8AC3E}">
        <p14:creationId xmlns:p14="http://schemas.microsoft.com/office/powerpoint/2010/main" val="173193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Formalizing an optimization problem</a:t>
            </a:r>
            <a:endParaRPr lang="en-GB" b="1" dirty="0"/>
          </a:p>
        </p:txBody>
      </p:sp>
      <p:sp>
        <p:nvSpPr>
          <p:cNvPr id="3" name="Content Placeholder 2"/>
          <p:cNvSpPr>
            <a:spLocks noGrp="1"/>
          </p:cNvSpPr>
          <p:nvPr>
            <p:ph idx="1"/>
          </p:nvPr>
        </p:nvSpPr>
        <p:spPr>
          <a:xfrm>
            <a:off x="457200" y="1196752"/>
            <a:ext cx="8229600" cy="4929411"/>
          </a:xfrm>
        </p:spPr>
        <p:txBody>
          <a:bodyPr/>
          <a:lstStyle/>
          <a:p>
            <a:r>
              <a:rPr lang="en-GB" i="1" dirty="0" smtClean="0"/>
              <a:t>Given</a:t>
            </a:r>
            <a:r>
              <a:rPr lang="en-GB" dirty="0" smtClean="0"/>
              <a:t> a </a:t>
            </a:r>
            <a:r>
              <a:rPr lang="en-GB" dirty="0">
                <a:hlinkClick r:id="rId2" tooltip="Function (mathematics)"/>
              </a:rPr>
              <a:t>function</a:t>
            </a:r>
            <a:r>
              <a:rPr lang="en-GB" dirty="0" smtClean="0"/>
              <a:t> </a:t>
            </a:r>
            <a:r>
              <a:rPr lang="en-GB" i="1" dirty="0" smtClean="0"/>
              <a:t>f</a:t>
            </a:r>
            <a:r>
              <a:rPr lang="en-GB" dirty="0" smtClean="0"/>
              <a:t> : </a:t>
            </a:r>
            <a:r>
              <a:rPr lang="en-GB" i="1" dirty="0" smtClean="0"/>
              <a:t>A-&gt;</a:t>
            </a:r>
            <a:r>
              <a:rPr lang="en-GB" dirty="0" smtClean="0"/>
              <a:t>  </a:t>
            </a:r>
            <a:r>
              <a:rPr lang="en-GB" b="1" dirty="0" smtClean="0"/>
              <a:t>R</a:t>
            </a:r>
            <a:r>
              <a:rPr lang="en-GB" dirty="0" smtClean="0"/>
              <a:t> from some </a:t>
            </a:r>
            <a:r>
              <a:rPr lang="en-GB" dirty="0">
                <a:hlinkClick r:id="rId3" tooltip="Set (mathematics)"/>
              </a:rPr>
              <a:t>set</a:t>
            </a:r>
            <a:r>
              <a:rPr lang="en-GB" dirty="0" smtClean="0"/>
              <a:t> </a:t>
            </a:r>
            <a:r>
              <a:rPr lang="en-GB" i="1" dirty="0" smtClean="0"/>
              <a:t>A</a:t>
            </a:r>
            <a:r>
              <a:rPr lang="en-GB" dirty="0" smtClean="0"/>
              <a:t> to the </a:t>
            </a:r>
            <a:r>
              <a:rPr lang="en-GB" dirty="0">
                <a:hlinkClick r:id="rId4" tooltip="Real number"/>
              </a:rPr>
              <a:t>real </a:t>
            </a:r>
            <a:r>
              <a:rPr lang="en-GB" dirty="0" smtClean="0">
                <a:hlinkClick r:id="rId4" tooltip="Real number"/>
              </a:rPr>
              <a:t>numbers</a:t>
            </a:r>
            <a:r>
              <a:rPr lang="en-GB" dirty="0" smtClean="0"/>
              <a:t> (???)</a:t>
            </a:r>
          </a:p>
          <a:p>
            <a:r>
              <a:rPr lang="en-GB" i="1" dirty="0" smtClean="0"/>
              <a:t>Find</a:t>
            </a:r>
            <a:r>
              <a:rPr lang="en-GB" dirty="0" smtClean="0"/>
              <a:t> an element </a:t>
            </a:r>
            <a:r>
              <a:rPr lang="en-GB" i="1" dirty="0" smtClean="0"/>
              <a:t>x</a:t>
            </a:r>
            <a:r>
              <a:rPr lang="en-GB" baseline="-25000" dirty="0" smtClean="0">
                <a:effectLst/>
              </a:rPr>
              <a:t>0</a:t>
            </a:r>
            <a:r>
              <a:rPr lang="en-GB" dirty="0" smtClean="0"/>
              <a:t> in </a:t>
            </a:r>
            <a:r>
              <a:rPr lang="en-GB" i="1" dirty="0" smtClean="0"/>
              <a:t>A</a:t>
            </a:r>
            <a:r>
              <a:rPr lang="en-GB" dirty="0" smtClean="0"/>
              <a:t> such that </a:t>
            </a:r>
            <a:r>
              <a:rPr lang="en-GB" i="1" dirty="0" smtClean="0"/>
              <a:t>f</a:t>
            </a:r>
            <a:r>
              <a:rPr lang="en-GB" dirty="0" smtClean="0"/>
              <a:t>(</a:t>
            </a:r>
            <a:r>
              <a:rPr lang="en-GB" i="1" dirty="0" smtClean="0"/>
              <a:t>x</a:t>
            </a:r>
            <a:r>
              <a:rPr lang="en-GB" baseline="-25000" dirty="0" smtClean="0">
                <a:effectLst/>
              </a:rPr>
              <a:t>0</a:t>
            </a:r>
            <a:r>
              <a:rPr lang="en-GB" dirty="0" smtClean="0"/>
              <a:t>) ≤ </a:t>
            </a:r>
            <a:r>
              <a:rPr lang="en-GB" i="1" dirty="0" smtClean="0"/>
              <a:t>f</a:t>
            </a:r>
            <a:r>
              <a:rPr lang="en-GB" dirty="0" smtClean="0"/>
              <a:t>(</a:t>
            </a:r>
            <a:r>
              <a:rPr lang="en-GB" i="1" dirty="0" smtClean="0"/>
              <a:t>x</a:t>
            </a:r>
            <a:r>
              <a:rPr lang="en-GB" dirty="0" smtClean="0"/>
              <a:t>) for all </a:t>
            </a:r>
            <a:r>
              <a:rPr lang="en-GB" i="1" dirty="0" smtClean="0"/>
              <a:t>x</a:t>
            </a:r>
            <a:r>
              <a:rPr lang="en-GB" dirty="0" smtClean="0"/>
              <a:t> in </a:t>
            </a:r>
            <a:r>
              <a:rPr lang="en-GB" i="1" dirty="0" smtClean="0"/>
              <a:t>A</a:t>
            </a:r>
            <a:r>
              <a:rPr lang="en-GB" dirty="0" smtClean="0"/>
              <a:t> ("minimization"). </a:t>
            </a:r>
          </a:p>
          <a:p>
            <a:r>
              <a:rPr lang="en-GB" dirty="0" smtClean="0"/>
              <a:t>Global, local optima. </a:t>
            </a:r>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68" y="3933056"/>
            <a:ext cx="7287902" cy="2527596"/>
          </a:xfrm>
          <a:prstGeom prst="rect">
            <a:avLst/>
          </a:prstGeom>
        </p:spPr>
      </p:pic>
    </p:spTree>
    <p:extLst>
      <p:ext uri="{BB962C8B-B14F-4D97-AF65-F5344CB8AC3E}">
        <p14:creationId xmlns:p14="http://schemas.microsoft.com/office/powerpoint/2010/main" val="290708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Existing Neighbourhood functions</a:t>
            </a:r>
            <a:endParaRPr lang="en-GB" b="1" dirty="0"/>
          </a:p>
        </p:txBody>
      </p:sp>
      <p:sp>
        <p:nvSpPr>
          <p:cNvPr id="3" name="Content Placeholder 2"/>
          <p:cNvSpPr>
            <a:spLocks noGrp="1"/>
          </p:cNvSpPr>
          <p:nvPr>
            <p:ph idx="1"/>
          </p:nvPr>
        </p:nvSpPr>
        <p:spPr>
          <a:xfrm>
            <a:off x="457200" y="1600200"/>
            <a:ext cx="3970784" cy="4525963"/>
          </a:xfrm>
        </p:spPr>
        <p:txBody>
          <a:bodyPr>
            <a:normAutofit fontScale="85000" lnSpcReduction="20000"/>
          </a:bodyPr>
          <a:lstStyle/>
          <a:p>
            <a:r>
              <a:rPr lang="en-GB" dirty="0" smtClean="0"/>
              <a:t>Permutations. A neighbourhood function that worked well on TSP may not work well on a different permutation problem e.g. regression testing or people-person assignment task. </a:t>
            </a:r>
          </a:p>
          <a:p>
            <a:r>
              <a:rPr lang="en-GB" dirty="0" smtClean="0"/>
              <a:t>Bit-strings. An operator that works well on subset sum problem may/not work well on knapsack problem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700808"/>
            <a:ext cx="4267200" cy="1914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736" y="4149080"/>
            <a:ext cx="4666713" cy="2104188"/>
          </a:xfrm>
          <a:prstGeom prst="rect">
            <a:avLst/>
          </a:prstGeom>
        </p:spPr>
      </p:pic>
    </p:spTree>
    <p:extLst>
      <p:ext uri="{BB962C8B-B14F-4D97-AF65-F5344CB8AC3E}">
        <p14:creationId xmlns:p14="http://schemas.microsoft.com/office/powerpoint/2010/main" val="1330342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Hard/Soft Constraints</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t>Timetabling</a:t>
            </a:r>
            <a:r>
              <a:rPr lang="en-GB" dirty="0"/>
              <a:t>:</a:t>
            </a:r>
            <a:r>
              <a:rPr lang="en-GB" dirty="0" smtClean="0"/>
              <a:t> a </a:t>
            </a:r>
            <a:r>
              <a:rPr lang="en-GB" dirty="0" smtClean="0">
                <a:solidFill>
                  <a:srgbClr val="FF0000"/>
                </a:solidFill>
              </a:rPr>
              <a:t>hard constraint </a:t>
            </a:r>
            <a:r>
              <a:rPr lang="en-GB" dirty="0" smtClean="0"/>
              <a:t>e.g. a teacher cannot give two lectures at the same time. </a:t>
            </a:r>
          </a:p>
          <a:p>
            <a:pPr marL="0" indent="0">
              <a:buNone/>
            </a:pPr>
            <a:r>
              <a:rPr lang="en-GB" dirty="0" smtClean="0"/>
              <a:t>A </a:t>
            </a:r>
            <a:r>
              <a:rPr lang="en-GB" dirty="0" smtClean="0">
                <a:solidFill>
                  <a:schemeClr val="accent6">
                    <a:lumMod val="75000"/>
                  </a:schemeClr>
                </a:solidFill>
              </a:rPr>
              <a:t>soft constraint </a:t>
            </a:r>
            <a:r>
              <a:rPr lang="en-GB" dirty="0" smtClean="0"/>
              <a:t>e.g. which is better 4 lectures in a row, or two lectures at 9am and two lecture at 5pm (only the domain expert may know this – and even then implicitly). </a:t>
            </a:r>
          </a:p>
          <a:p>
            <a:pPr marL="0" indent="0">
              <a:buNone/>
            </a:pPr>
            <a:r>
              <a:rPr lang="en-GB" b="1" dirty="0" smtClean="0"/>
              <a:t>Airports</a:t>
            </a:r>
            <a:r>
              <a:rPr lang="en-GB" dirty="0" smtClean="0"/>
              <a:t>: </a:t>
            </a:r>
            <a:r>
              <a:rPr lang="en-GB" dirty="0">
                <a:solidFill>
                  <a:srgbClr val="FF0000"/>
                </a:solidFill>
              </a:rPr>
              <a:t>hard constraint </a:t>
            </a:r>
            <a:r>
              <a:rPr lang="en-GB" dirty="0" smtClean="0"/>
              <a:t>Two planes cannot land on the same runway at the same time. </a:t>
            </a:r>
          </a:p>
          <a:p>
            <a:pPr marL="0" indent="0">
              <a:buNone/>
            </a:pPr>
            <a:r>
              <a:rPr lang="en-GB" dirty="0">
                <a:solidFill>
                  <a:schemeClr val="accent6">
                    <a:lumMod val="75000"/>
                  </a:schemeClr>
                </a:solidFill>
              </a:rPr>
              <a:t>soft constraint </a:t>
            </a:r>
            <a:r>
              <a:rPr lang="en-GB" dirty="0" smtClean="0">
                <a:solidFill>
                  <a:schemeClr val="accent6">
                    <a:lumMod val="75000"/>
                  </a:schemeClr>
                </a:solidFill>
              </a:rPr>
              <a:t>- </a:t>
            </a:r>
            <a:r>
              <a:rPr lang="en-GB" dirty="0" smtClean="0"/>
              <a:t>is a two hour delay preferable to being rerouted from Heathrow to Gatwick. </a:t>
            </a:r>
            <a:endParaRPr lang="en-GB" dirty="0"/>
          </a:p>
        </p:txBody>
      </p:sp>
    </p:spTree>
    <p:extLst>
      <p:ext uri="{BB962C8B-B14F-4D97-AF65-F5344CB8AC3E}">
        <p14:creationId xmlns:p14="http://schemas.microsoft.com/office/powerpoint/2010/main" val="120099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Metaheuristics</a:t>
            </a:r>
            <a:endParaRPr lang="en-GB" b="1" dirty="0"/>
          </a:p>
        </p:txBody>
      </p:sp>
      <p:sp>
        <p:nvSpPr>
          <p:cNvPr id="3" name="Content Placeholder 2"/>
          <p:cNvSpPr>
            <a:spLocks noGrp="1"/>
          </p:cNvSpPr>
          <p:nvPr>
            <p:ph idx="1"/>
          </p:nvPr>
        </p:nvSpPr>
        <p:spPr>
          <a:xfrm>
            <a:off x="457200" y="1196752"/>
            <a:ext cx="8229600" cy="5400600"/>
          </a:xfrm>
        </p:spPr>
        <p:txBody>
          <a:bodyPr>
            <a:normAutofit fontScale="85000" lnSpcReduction="20000"/>
          </a:bodyPr>
          <a:lstStyle/>
          <a:p>
            <a:r>
              <a:rPr lang="en-GB" dirty="0" smtClean="0"/>
              <a:t>Informally a heuristic is a “rule of thumb” (approximation to exact rule). </a:t>
            </a:r>
          </a:p>
          <a:p>
            <a:r>
              <a:rPr lang="en-GB" dirty="0" smtClean="0"/>
              <a:t>E.g. Totalling up shopping by rounding up/down to nearest pound (central limit theorem???).</a:t>
            </a:r>
          </a:p>
          <a:p>
            <a:r>
              <a:rPr lang="en-GB" dirty="0" smtClean="0"/>
              <a:t>achieved </a:t>
            </a:r>
            <a:r>
              <a:rPr lang="en-GB" dirty="0"/>
              <a:t>by trading optimality, completeness, </a:t>
            </a:r>
            <a:r>
              <a:rPr lang="en-GB" dirty="0">
                <a:hlinkClick r:id="rId2" tooltip="Accuracy and precision"/>
              </a:rPr>
              <a:t>accuracy</a:t>
            </a:r>
            <a:r>
              <a:rPr lang="en-GB" dirty="0"/>
              <a:t>, or </a:t>
            </a:r>
            <a:r>
              <a:rPr lang="en-GB" dirty="0">
                <a:hlinkClick r:id="rId2" tooltip="Accuracy and precision"/>
              </a:rPr>
              <a:t>precision</a:t>
            </a:r>
            <a:r>
              <a:rPr lang="en-GB" dirty="0"/>
              <a:t> for speed.</a:t>
            </a:r>
            <a:endParaRPr lang="en-GB" dirty="0" smtClean="0"/>
          </a:p>
          <a:p>
            <a:r>
              <a:rPr lang="en-GB" dirty="0" smtClean="0"/>
              <a:t>A meta-heuristic is just a method of sampling a search space (i.e. an abstract heuristic). Therefore they are just </a:t>
            </a:r>
            <a:r>
              <a:rPr lang="en-GB" dirty="0" smtClean="0">
                <a:solidFill>
                  <a:srgbClr val="00B050"/>
                </a:solidFill>
              </a:rPr>
              <a:t>a conditional probability over the search space</a:t>
            </a:r>
            <a:r>
              <a:rPr lang="en-GB" dirty="0" smtClean="0"/>
              <a:t>. </a:t>
            </a:r>
          </a:p>
          <a:p>
            <a:r>
              <a:rPr lang="en-GB" dirty="0" smtClean="0"/>
              <a:t>Often biologically/nature inspired – but we should ignore the details of the inspiration. </a:t>
            </a:r>
            <a:r>
              <a:rPr lang="en-GB" dirty="0" smtClean="0">
                <a:solidFill>
                  <a:srgbClr val="FF0000"/>
                </a:solidFill>
              </a:rPr>
              <a:t>NOT MODELLING</a:t>
            </a:r>
          </a:p>
          <a:p>
            <a:r>
              <a:rPr lang="en-GB" dirty="0" smtClean="0">
                <a:solidFill>
                  <a:srgbClr val="FF0000"/>
                </a:solidFill>
              </a:rPr>
              <a:t>There is nothing “meta” about a metaheuristic</a:t>
            </a:r>
            <a:r>
              <a:rPr lang="en-GB" dirty="0" smtClean="0"/>
              <a:t>.</a:t>
            </a:r>
          </a:p>
          <a:p>
            <a:r>
              <a:rPr lang="en-GB" dirty="0" smtClean="0"/>
              <a:t>A better name would have been </a:t>
            </a:r>
            <a:r>
              <a:rPr lang="en-GB" dirty="0" smtClean="0">
                <a:solidFill>
                  <a:srgbClr val="00B050"/>
                </a:solidFill>
              </a:rPr>
              <a:t>algorithmic/computational heuristic  </a:t>
            </a:r>
            <a:endParaRPr lang="en-GB" dirty="0">
              <a:solidFill>
                <a:srgbClr val="00B050"/>
              </a:solidFill>
            </a:endParaRPr>
          </a:p>
        </p:txBody>
      </p:sp>
    </p:spTree>
    <p:extLst>
      <p:ext uri="{BB962C8B-B14F-4D97-AF65-F5344CB8AC3E}">
        <p14:creationId xmlns:p14="http://schemas.microsoft.com/office/powerpoint/2010/main" val="2368551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Which cup is the pea under???</a:t>
            </a:r>
          </a:p>
        </p:txBody>
      </p:sp>
      <p:pic>
        <p:nvPicPr>
          <p:cNvPr id="819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587500"/>
            <a:ext cx="6172200" cy="4095750"/>
          </a:xfrm>
        </p:spPr>
      </p:pic>
      <p:sp>
        <p:nvSpPr>
          <p:cNvPr id="81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BF313C-9FB3-48CF-809F-2E2E3B017DC8}"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81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719F81-0B0D-4631-9DA7-4F08547C3F5E}" type="slidenum">
              <a:rPr lang="en-US" smtClean="0">
                <a:solidFill>
                  <a:srgbClr val="898989"/>
                </a:solidFill>
                <a:latin typeface="Calibri" pitchFamily="34" charset="0"/>
              </a:rPr>
              <a:pPr eaLnBrk="1" hangingPunct="1"/>
              <a:t>33</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469478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6250" y="17463"/>
            <a:ext cx="8229600" cy="1143000"/>
          </a:xfrm>
        </p:spPr>
        <p:txBody>
          <a:bodyPr/>
          <a:lstStyle/>
          <a:p>
            <a:r>
              <a:rPr lang="en-GB" b="1" smtClean="0"/>
              <a:t>Theoretical Motivation 1</a:t>
            </a:r>
          </a:p>
        </p:txBody>
      </p:sp>
      <p:sp>
        <p:nvSpPr>
          <p:cNvPr id="30" name="Content Placeholder 2"/>
          <p:cNvSpPr>
            <a:spLocks noGrp="1"/>
          </p:cNvSpPr>
          <p:nvPr>
            <p:ph idx="1"/>
          </p:nvPr>
        </p:nvSpPr>
        <p:spPr>
          <a:xfrm>
            <a:off x="401638" y="4005263"/>
            <a:ext cx="8229600" cy="2557462"/>
          </a:xfrm>
        </p:spPr>
        <p:txBody>
          <a:bodyPr>
            <a:normAutofit fontScale="70000" lnSpcReduction="20000"/>
          </a:bodyPr>
          <a:lstStyle/>
          <a:p>
            <a:pPr marL="514350" indent="-514350">
              <a:buFont typeface="+mj-lt"/>
              <a:buAutoNum type="arabicPeriod"/>
              <a:defRPr/>
            </a:pPr>
            <a:r>
              <a:rPr lang="en-GB" dirty="0" smtClean="0"/>
              <a:t>A </a:t>
            </a:r>
            <a:r>
              <a:rPr lang="en-GB" b="1" dirty="0" smtClean="0"/>
              <a:t>search space </a:t>
            </a:r>
            <a:r>
              <a:rPr lang="en-GB" dirty="0" smtClean="0"/>
              <a:t>contains the </a:t>
            </a:r>
            <a:r>
              <a:rPr lang="en-GB" u="sng" dirty="0" smtClean="0"/>
              <a:t>set of all possible solutions</a:t>
            </a:r>
            <a:r>
              <a:rPr lang="en-GB" dirty="0" smtClean="0"/>
              <a:t>. </a:t>
            </a:r>
          </a:p>
          <a:p>
            <a:pPr marL="514350" indent="-514350">
              <a:buFont typeface="+mj-lt"/>
              <a:buAutoNum type="arabicPeriod"/>
              <a:defRPr/>
            </a:pPr>
            <a:r>
              <a:rPr lang="en-GB" dirty="0" smtClean="0"/>
              <a:t>An </a:t>
            </a:r>
            <a:r>
              <a:rPr lang="en-GB" b="1" dirty="0" smtClean="0"/>
              <a:t>objective function </a:t>
            </a:r>
            <a:r>
              <a:rPr lang="en-GB" dirty="0" smtClean="0"/>
              <a:t>determines the </a:t>
            </a:r>
            <a:r>
              <a:rPr lang="en-GB" u="sng" dirty="0" smtClean="0"/>
              <a:t>quality of solution</a:t>
            </a:r>
            <a:r>
              <a:rPr lang="en-GB" dirty="0" smtClean="0"/>
              <a:t>. </a:t>
            </a:r>
          </a:p>
          <a:p>
            <a:pPr marL="514350" indent="-514350">
              <a:buFont typeface="+mj-lt"/>
              <a:buAutoNum type="arabicPeriod"/>
              <a:defRPr/>
            </a:pPr>
            <a:r>
              <a:rPr lang="en-GB" dirty="0" smtClean="0"/>
              <a:t>A </a:t>
            </a:r>
            <a:r>
              <a:rPr lang="en-GB" b="1" dirty="0" smtClean="0"/>
              <a:t>search algorithm </a:t>
            </a:r>
            <a:r>
              <a:rPr lang="en-GB" dirty="0" smtClean="0"/>
              <a:t>determines the </a:t>
            </a:r>
            <a:r>
              <a:rPr lang="en-GB" u="sng" dirty="0" smtClean="0"/>
              <a:t>sampling order </a:t>
            </a:r>
            <a:r>
              <a:rPr lang="en-GB" dirty="0" smtClean="0"/>
              <a:t>(i.e. enumerates i.e. without replacement). It is a (approximate) permutation.  </a:t>
            </a:r>
          </a:p>
          <a:p>
            <a:pPr marL="514350" indent="-514350">
              <a:buFont typeface="+mj-lt"/>
              <a:buAutoNum type="arabicPeriod"/>
              <a:defRPr/>
            </a:pPr>
            <a:r>
              <a:rPr lang="en-GB" b="1" dirty="0" smtClean="0"/>
              <a:t>Performance measure </a:t>
            </a:r>
            <a:r>
              <a:rPr lang="en-GB" i="1" dirty="0"/>
              <a:t>P </a:t>
            </a:r>
            <a:r>
              <a:rPr lang="en-GB" dirty="0"/>
              <a:t>(</a:t>
            </a:r>
            <a:r>
              <a:rPr lang="en-GB" i="1" dirty="0"/>
              <a:t>a, f</a:t>
            </a:r>
            <a:r>
              <a:rPr lang="en-GB" dirty="0"/>
              <a:t>) </a:t>
            </a:r>
            <a:r>
              <a:rPr lang="en-GB" dirty="0" smtClean="0"/>
              <a:t> depend only on y1, y2, y3</a:t>
            </a:r>
          </a:p>
          <a:p>
            <a:pPr marL="514350" indent="-514350">
              <a:buFont typeface="+mj-lt"/>
              <a:buAutoNum type="arabicPeriod"/>
              <a:defRPr/>
            </a:pPr>
            <a:r>
              <a:rPr lang="en-GB" b="1" u="sng" dirty="0" smtClean="0"/>
              <a:t>Aim find a solution with </a:t>
            </a:r>
            <a:r>
              <a:rPr lang="en-GB" b="1" u="sng" dirty="0"/>
              <a:t>a near-optimal objective </a:t>
            </a:r>
            <a:r>
              <a:rPr lang="en-GB" b="1" u="sng" dirty="0" smtClean="0"/>
              <a:t>value using a search algorithm.</a:t>
            </a:r>
            <a:r>
              <a:rPr lang="en-GB" dirty="0" smtClean="0"/>
              <a:t> </a:t>
            </a:r>
            <a:r>
              <a:rPr lang="en-GB" dirty="0"/>
              <a:t> </a:t>
            </a:r>
            <a:r>
              <a:rPr lang="en-GB" dirty="0" smtClean="0">
                <a:solidFill>
                  <a:srgbClr val="FFC000"/>
                </a:solidFill>
              </a:rPr>
              <a:t>ANY QUESTIONS BEFORE NEXT SLIDE?</a:t>
            </a:r>
            <a:endParaRPr lang="en-GB" dirty="0">
              <a:solidFill>
                <a:srgbClr val="FFC000"/>
              </a:solidFill>
            </a:endParaRPr>
          </a:p>
        </p:txBody>
      </p:sp>
      <p:grpSp>
        <p:nvGrpSpPr>
          <p:cNvPr id="9220" name="Group 2"/>
          <p:cNvGrpSpPr>
            <a:grpSpLocks/>
          </p:cNvGrpSpPr>
          <p:nvPr/>
        </p:nvGrpSpPr>
        <p:grpSpPr bwMode="auto">
          <a:xfrm>
            <a:off x="1316038" y="858838"/>
            <a:ext cx="6264275" cy="2973387"/>
            <a:chOff x="899592" y="1268760"/>
            <a:chExt cx="6264696" cy="2974032"/>
          </a:xfrm>
        </p:grpSpPr>
        <p:grpSp>
          <p:nvGrpSpPr>
            <p:cNvPr id="9225" name="Group 6"/>
            <p:cNvGrpSpPr>
              <a:grpSpLocks/>
            </p:cNvGrpSpPr>
            <p:nvPr/>
          </p:nvGrpSpPr>
          <p:grpSpPr bwMode="auto">
            <a:xfrm>
              <a:off x="3347864" y="2060848"/>
              <a:ext cx="1296144" cy="2160240"/>
              <a:chOff x="3995936" y="2060848"/>
              <a:chExt cx="1296144" cy="2160240"/>
            </a:xfrm>
          </p:grpSpPr>
          <p:sp>
            <p:nvSpPr>
              <p:cNvPr id="4" name="Oval 3"/>
              <p:cNvSpPr/>
              <p:nvPr/>
            </p:nvSpPr>
            <p:spPr>
              <a:xfrm>
                <a:off x="3995754" y="2061094"/>
                <a:ext cx="1297074" cy="2159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9246" name="TextBox 5"/>
              <p:cNvSpPr txBox="1">
                <a:spLocks noChangeArrowheads="1"/>
              </p:cNvSpPr>
              <p:nvPr/>
            </p:nvSpPr>
            <p:spPr bwMode="auto">
              <a:xfrm>
                <a:off x="4404199" y="2402304"/>
                <a:ext cx="47961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X1.</a:t>
                </a:r>
              </a:p>
              <a:p>
                <a:pPr eaLnBrk="1" hangingPunct="1"/>
                <a:endParaRPr lang="en-GB"/>
              </a:p>
              <a:p>
                <a:pPr eaLnBrk="1" hangingPunct="1"/>
                <a:r>
                  <a:rPr lang="en-GB"/>
                  <a:t>X2.</a:t>
                </a:r>
              </a:p>
              <a:p>
                <a:pPr eaLnBrk="1" hangingPunct="1"/>
                <a:endParaRPr lang="en-GB"/>
              </a:p>
              <a:p>
                <a:pPr eaLnBrk="1" hangingPunct="1"/>
                <a:r>
                  <a:rPr lang="en-GB"/>
                  <a:t>X3.</a:t>
                </a:r>
              </a:p>
            </p:txBody>
          </p:sp>
        </p:grpSp>
        <p:grpSp>
          <p:nvGrpSpPr>
            <p:cNvPr id="9226" name="Group 7"/>
            <p:cNvGrpSpPr>
              <a:grpSpLocks/>
            </p:cNvGrpSpPr>
            <p:nvPr/>
          </p:nvGrpSpPr>
          <p:grpSpPr bwMode="auto">
            <a:xfrm>
              <a:off x="5868144" y="2060848"/>
              <a:ext cx="1296144" cy="2160240"/>
              <a:chOff x="3995936" y="2060848"/>
              <a:chExt cx="1296144" cy="2160240"/>
            </a:xfrm>
          </p:grpSpPr>
          <p:sp>
            <p:nvSpPr>
              <p:cNvPr id="9" name="Oval 8"/>
              <p:cNvSpPr/>
              <p:nvPr/>
            </p:nvSpPr>
            <p:spPr>
              <a:xfrm>
                <a:off x="3996593" y="2061094"/>
                <a:ext cx="1295487" cy="2159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9244" name="TextBox 9"/>
              <p:cNvSpPr txBox="1">
                <a:spLocks noChangeArrowheads="1"/>
              </p:cNvSpPr>
              <p:nvPr/>
            </p:nvSpPr>
            <p:spPr bwMode="auto">
              <a:xfrm>
                <a:off x="4404199" y="2402304"/>
                <a:ext cx="47961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Y1.</a:t>
                </a:r>
              </a:p>
              <a:p>
                <a:pPr eaLnBrk="1" hangingPunct="1"/>
                <a:endParaRPr lang="en-GB"/>
              </a:p>
              <a:p>
                <a:pPr eaLnBrk="1" hangingPunct="1"/>
                <a:r>
                  <a:rPr lang="en-GB"/>
                  <a:t>Y2.</a:t>
                </a:r>
              </a:p>
              <a:p>
                <a:pPr eaLnBrk="1" hangingPunct="1"/>
                <a:endParaRPr lang="en-GB"/>
              </a:p>
              <a:p>
                <a:pPr eaLnBrk="1" hangingPunct="1"/>
                <a:r>
                  <a:rPr lang="en-GB"/>
                  <a:t>Y3.</a:t>
                </a:r>
              </a:p>
            </p:txBody>
          </p:sp>
        </p:grpSp>
        <p:grpSp>
          <p:nvGrpSpPr>
            <p:cNvPr id="9227" name="Group 10"/>
            <p:cNvGrpSpPr>
              <a:grpSpLocks/>
            </p:cNvGrpSpPr>
            <p:nvPr/>
          </p:nvGrpSpPr>
          <p:grpSpPr bwMode="auto">
            <a:xfrm>
              <a:off x="899592" y="2060848"/>
              <a:ext cx="1296144" cy="2160240"/>
              <a:chOff x="3995936" y="2060848"/>
              <a:chExt cx="1296144" cy="2160240"/>
            </a:xfrm>
          </p:grpSpPr>
          <p:sp>
            <p:nvSpPr>
              <p:cNvPr id="12" name="Oval 11"/>
              <p:cNvSpPr/>
              <p:nvPr/>
            </p:nvSpPr>
            <p:spPr>
              <a:xfrm>
                <a:off x="3995936" y="2061094"/>
                <a:ext cx="1295487" cy="2159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9242" name="TextBox 12"/>
              <p:cNvSpPr txBox="1">
                <a:spLocks noChangeArrowheads="1"/>
              </p:cNvSpPr>
              <p:nvPr/>
            </p:nvSpPr>
            <p:spPr bwMode="auto">
              <a:xfrm>
                <a:off x="4404199" y="2402304"/>
                <a:ext cx="3593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1.</a:t>
                </a:r>
              </a:p>
              <a:p>
                <a:pPr eaLnBrk="1" hangingPunct="1"/>
                <a:endParaRPr lang="en-GB"/>
              </a:p>
              <a:p>
                <a:pPr eaLnBrk="1" hangingPunct="1"/>
                <a:r>
                  <a:rPr lang="en-GB"/>
                  <a:t>2.</a:t>
                </a:r>
              </a:p>
              <a:p>
                <a:pPr eaLnBrk="1" hangingPunct="1"/>
                <a:endParaRPr lang="en-GB"/>
              </a:p>
              <a:p>
                <a:pPr eaLnBrk="1" hangingPunct="1"/>
                <a:r>
                  <a:rPr lang="en-GB"/>
                  <a:t>3.</a:t>
                </a:r>
              </a:p>
            </p:txBody>
          </p:sp>
        </p:grpSp>
        <p:sp>
          <p:nvSpPr>
            <p:cNvPr id="9228" name="TextBox 13"/>
            <p:cNvSpPr txBox="1">
              <a:spLocks noChangeArrowheads="1"/>
            </p:cNvSpPr>
            <p:nvPr/>
          </p:nvSpPr>
          <p:spPr bwMode="auto">
            <a:xfrm>
              <a:off x="3589510" y="1268760"/>
              <a:ext cx="10217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t>Search</a:t>
              </a:r>
            </a:p>
            <a:p>
              <a:pPr eaLnBrk="1" hangingPunct="1"/>
              <a:r>
                <a:rPr lang="en-GB" sz="2400"/>
                <a:t>space</a:t>
              </a:r>
            </a:p>
          </p:txBody>
        </p:sp>
        <p:sp>
          <p:nvSpPr>
            <p:cNvPr id="9229" name="TextBox 14"/>
            <p:cNvSpPr txBox="1">
              <a:spLocks noChangeArrowheads="1"/>
            </p:cNvSpPr>
            <p:nvPr/>
          </p:nvSpPr>
          <p:spPr bwMode="auto">
            <a:xfrm>
              <a:off x="4788024" y="1421160"/>
              <a:ext cx="1443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t>Objective</a:t>
              </a:r>
            </a:p>
            <a:p>
              <a:pPr eaLnBrk="1" hangingPunct="1"/>
              <a:r>
                <a:rPr lang="en-GB" sz="2400"/>
                <a:t>Function </a:t>
              </a:r>
              <a:r>
                <a:rPr lang="en-GB" sz="2400" b="1"/>
                <a:t>f</a:t>
              </a:r>
            </a:p>
          </p:txBody>
        </p:sp>
        <p:cxnSp>
          <p:nvCxnSpPr>
            <p:cNvPr id="17" name="Straight Arrow Connector 16"/>
            <p:cNvCxnSpPr/>
            <p:nvPr/>
          </p:nvCxnSpPr>
          <p:spPr>
            <a:xfrm>
              <a:off x="4139897" y="3717216"/>
              <a:ext cx="21369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35153" y="2637482"/>
              <a:ext cx="2194072" cy="655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39897" y="2637482"/>
              <a:ext cx="2136919" cy="555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3" name="TextBox 22"/>
            <p:cNvSpPr txBox="1">
              <a:spLocks noChangeArrowheads="1"/>
            </p:cNvSpPr>
            <p:nvPr/>
          </p:nvSpPr>
          <p:spPr bwMode="auto">
            <a:xfrm>
              <a:off x="1780996" y="1294451"/>
              <a:ext cx="16460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t>Search</a:t>
              </a:r>
            </a:p>
            <a:p>
              <a:pPr eaLnBrk="1" hangingPunct="1"/>
              <a:r>
                <a:rPr lang="en-GB" sz="2400"/>
                <a:t>Algorithm </a:t>
              </a:r>
              <a:r>
                <a:rPr lang="en-GB" sz="2400" b="1"/>
                <a:t>a</a:t>
              </a:r>
            </a:p>
          </p:txBody>
        </p:sp>
        <p:cxnSp>
          <p:nvCxnSpPr>
            <p:cNvPr id="25" name="Straight Arrow Connector 24"/>
            <p:cNvCxnSpPr/>
            <p:nvPr/>
          </p:nvCxnSpPr>
          <p:spPr>
            <a:xfrm>
              <a:off x="1699746" y="3153531"/>
              <a:ext cx="21369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9746" y="2637482"/>
              <a:ext cx="2055950" cy="104162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99746" y="2637482"/>
              <a:ext cx="2136919" cy="1079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7" name="TextBox 27"/>
            <p:cNvSpPr txBox="1">
              <a:spLocks noChangeArrowheads="1"/>
            </p:cNvSpPr>
            <p:nvPr/>
          </p:nvSpPr>
          <p:spPr bwMode="auto">
            <a:xfrm>
              <a:off x="2305519" y="3717032"/>
              <a:ext cx="117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t>SOLUTION</a:t>
              </a:r>
            </a:p>
          </p:txBody>
        </p:sp>
        <p:sp>
          <p:nvSpPr>
            <p:cNvPr id="9238" name="TextBox 30"/>
            <p:cNvSpPr txBox="1">
              <a:spLocks noChangeArrowheads="1"/>
            </p:cNvSpPr>
            <p:nvPr/>
          </p:nvSpPr>
          <p:spPr bwMode="auto">
            <a:xfrm>
              <a:off x="4590305" y="3851756"/>
              <a:ext cx="1185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t>PROBLEM </a:t>
              </a:r>
            </a:p>
          </p:txBody>
        </p:sp>
        <p:cxnSp>
          <p:nvCxnSpPr>
            <p:cNvPr id="32" name="Straight Arrow Connector 31"/>
            <p:cNvCxnSpPr/>
            <p:nvPr/>
          </p:nvCxnSpPr>
          <p:spPr>
            <a:xfrm>
              <a:off x="4100207" y="4209448"/>
              <a:ext cx="2208360"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67994" y="4242792"/>
              <a:ext cx="2208360"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9221"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0F4FAB-4679-4DC7-B83D-35E9CA778412}" type="datetime1">
              <a:rPr lang="en-US">
                <a:solidFill>
                  <a:srgbClr val="898989"/>
                </a:solidFill>
                <a:latin typeface="Calibri" pitchFamily="34" charset="0"/>
              </a:rPr>
              <a:pPr eaLnBrk="1" hangingPunct="1"/>
              <a:t>10/2/2013</a:t>
            </a:fld>
            <a:endParaRPr lang="en-GB">
              <a:solidFill>
                <a:srgbClr val="898989"/>
              </a:solidFill>
              <a:latin typeface="Calibri" pitchFamily="34" charset="0"/>
            </a:endParaRPr>
          </a:p>
        </p:txBody>
      </p:sp>
      <p:sp>
        <p:nvSpPr>
          <p:cNvPr id="9222" name="TextBox 15"/>
          <p:cNvSpPr txBox="1">
            <a:spLocks noChangeArrowheads="1"/>
          </p:cNvSpPr>
          <p:nvPr/>
        </p:nvSpPr>
        <p:spPr bwMode="auto">
          <a:xfrm>
            <a:off x="7081838" y="1274763"/>
            <a:ext cx="996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i="1"/>
              <a:t>P </a:t>
            </a:r>
            <a:r>
              <a:rPr lang="en-GB" sz="2400"/>
              <a:t>(</a:t>
            </a:r>
            <a:r>
              <a:rPr lang="en-GB" sz="2400" i="1"/>
              <a:t>a, f</a:t>
            </a:r>
            <a:r>
              <a:rPr lang="en-GB" sz="2400"/>
              <a:t>)</a:t>
            </a: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92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7907E1-45AD-48BE-8349-967E9D62C3A4}" type="slidenum">
              <a:rPr lang="en-US" smtClean="0">
                <a:solidFill>
                  <a:srgbClr val="898989"/>
                </a:solidFill>
                <a:latin typeface="Calibri" pitchFamily="34" charset="0"/>
              </a:rPr>
              <a:pPr eaLnBrk="1" hangingPunct="1"/>
              <a:t>34</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753063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39738" y="31750"/>
            <a:ext cx="8229600" cy="1143000"/>
          </a:xfrm>
        </p:spPr>
        <p:txBody>
          <a:bodyPr/>
          <a:lstStyle/>
          <a:p>
            <a:r>
              <a:rPr lang="en-GB" b="1" smtClean="0"/>
              <a:t>Theoretical Motivation 2</a:t>
            </a:r>
          </a:p>
        </p:txBody>
      </p:sp>
      <p:grpSp>
        <p:nvGrpSpPr>
          <p:cNvPr id="10243" name="Group 2"/>
          <p:cNvGrpSpPr>
            <a:grpSpLocks/>
          </p:cNvGrpSpPr>
          <p:nvPr/>
        </p:nvGrpSpPr>
        <p:grpSpPr bwMode="auto">
          <a:xfrm>
            <a:off x="520700" y="874713"/>
            <a:ext cx="8126413" cy="2851150"/>
            <a:chOff x="549259" y="1415255"/>
            <a:chExt cx="8127197" cy="2850844"/>
          </a:xfrm>
        </p:grpSpPr>
        <p:grpSp>
          <p:nvGrpSpPr>
            <p:cNvPr id="10248" name="Group 6"/>
            <p:cNvGrpSpPr>
              <a:grpSpLocks/>
            </p:cNvGrpSpPr>
            <p:nvPr/>
          </p:nvGrpSpPr>
          <p:grpSpPr bwMode="auto">
            <a:xfrm>
              <a:off x="2293366" y="2105859"/>
              <a:ext cx="1296144" cy="2160240"/>
              <a:chOff x="3995936" y="2060848"/>
              <a:chExt cx="1296144" cy="2160240"/>
            </a:xfrm>
          </p:grpSpPr>
          <p:sp>
            <p:nvSpPr>
              <p:cNvPr id="4" name="Oval 3"/>
              <p:cNvSpPr/>
              <p:nvPr/>
            </p:nvSpPr>
            <p:spPr>
              <a:xfrm>
                <a:off x="3996660" y="2060732"/>
                <a:ext cx="1295525" cy="21603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10279" name="TextBox 5"/>
              <p:cNvSpPr txBox="1">
                <a:spLocks noChangeArrowheads="1"/>
              </p:cNvSpPr>
              <p:nvPr/>
            </p:nvSpPr>
            <p:spPr bwMode="auto">
              <a:xfrm>
                <a:off x="4404199" y="2402304"/>
                <a:ext cx="3593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1.</a:t>
                </a:r>
              </a:p>
              <a:p>
                <a:pPr eaLnBrk="1" hangingPunct="1"/>
                <a:endParaRPr lang="en-GB"/>
              </a:p>
              <a:p>
                <a:pPr eaLnBrk="1" hangingPunct="1"/>
                <a:r>
                  <a:rPr lang="en-GB"/>
                  <a:t>2.</a:t>
                </a:r>
              </a:p>
              <a:p>
                <a:pPr eaLnBrk="1" hangingPunct="1"/>
                <a:endParaRPr lang="en-GB"/>
              </a:p>
              <a:p>
                <a:pPr eaLnBrk="1" hangingPunct="1"/>
                <a:r>
                  <a:rPr lang="en-GB"/>
                  <a:t>3.</a:t>
                </a:r>
              </a:p>
            </p:txBody>
          </p:sp>
        </p:grpSp>
        <p:grpSp>
          <p:nvGrpSpPr>
            <p:cNvPr id="10249" name="Group 7"/>
            <p:cNvGrpSpPr>
              <a:grpSpLocks/>
            </p:cNvGrpSpPr>
            <p:nvPr/>
          </p:nvGrpSpPr>
          <p:grpSpPr bwMode="auto">
            <a:xfrm>
              <a:off x="7380312" y="2051275"/>
              <a:ext cx="1296144" cy="2160240"/>
              <a:chOff x="3995936" y="2060848"/>
              <a:chExt cx="1296144" cy="2160240"/>
            </a:xfrm>
          </p:grpSpPr>
          <p:sp>
            <p:nvSpPr>
              <p:cNvPr id="9" name="Oval 8"/>
              <p:cNvSpPr/>
              <p:nvPr/>
            </p:nvSpPr>
            <p:spPr>
              <a:xfrm>
                <a:off x="3996555" y="2061347"/>
                <a:ext cx="1295525" cy="21603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10277" name="TextBox 9"/>
              <p:cNvSpPr txBox="1">
                <a:spLocks noChangeArrowheads="1"/>
              </p:cNvSpPr>
              <p:nvPr/>
            </p:nvSpPr>
            <p:spPr bwMode="auto">
              <a:xfrm>
                <a:off x="4404199" y="2402304"/>
                <a:ext cx="3593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1.</a:t>
                </a:r>
              </a:p>
              <a:p>
                <a:pPr eaLnBrk="1" hangingPunct="1"/>
                <a:endParaRPr lang="en-GB"/>
              </a:p>
              <a:p>
                <a:pPr eaLnBrk="1" hangingPunct="1"/>
                <a:r>
                  <a:rPr lang="en-GB"/>
                  <a:t>2.</a:t>
                </a:r>
              </a:p>
              <a:p>
                <a:pPr eaLnBrk="1" hangingPunct="1"/>
                <a:endParaRPr lang="en-GB"/>
              </a:p>
              <a:p>
                <a:pPr eaLnBrk="1" hangingPunct="1"/>
                <a:r>
                  <a:rPr lang="en-GB"/>
                  <a:t>3.</a:t>
                </a:r>
              </a:p>
            </p:txBody>
          </p:sp>
        </p:grpSp>
        <p:grpSp>
          <p:nvGrpSpPr>
            <p:cNvPr id="10250" name="Group 10"/>
            <p:cNvGrpSpPr>
              <a:grpSpLocks/>
            </p:cNvGrpSpPr>
            <p:nvPr/>
          </p:nvGrpSpPr>
          <p:grpSpPr bwMode="auto">
            <a:xfrm>
              <a:off x="549259" y="2076337"/>
              <a:ext cx="1296144" cy="2160240"/>
              <a:chOff x="3995936" y="2060848"/>
              <a:chExt cx="1296144" cy="2160240"/>
            </a:xfrm>
          </p:grpSpPr>
          <p:sp>
            <p:nvSpPr>
              <p:cNvPr id="12" name="Oval 11"/>
              <p:cNvSpPr/>
              <p:nvPr/>
            </p:nvSpPr>
            <p:spPr>
              <a:xfrm>
                <a:off x="3995936" y="2060095"/>
                <a:ext cx="1295525" cy="21603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10275" name="TextBox 12"/>
              <p:cNvSpPr txBox="1">
                <a:spLocks noChangeArrowheads="1"/>
              </p:cNvSpPr>
              <p:nvPr/>
            </p:nvSpPr>
            <p:spPr bwMode="auto">
              <a:xfrm>
                <a:off x="4404199" y="2402304"/>
                <a:ext cx="3593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1.</a:t>
                </a:r>
              </a:p>
              <a:p>
                <a:pPr eaLnBrk="1" hangingPunct="1"/>
                <a:endParaRPr lang="en-GB"/>
              </a:p>
              <a:p>
                <a:pPr eaLnBrk="1" hangingPunct="1"/>
                <a:r>
                  <a:rPr lang="en-GB"/>
                  <a:t>2.</a:t>
                </a:r>
              </a:p>
              <a:p>
                <a:pPr eaLnBrk="1" hangingPunct="1"/>
                <a:endParaRPr lang="en-GB"/>
              </a:p>
              <a:p>
                <a:pPr eaLnBrk="1" hangingPunct="1"/>
                <a:r>
                  <a:rPr lang="en-GB"/>
                  <a:t>3.</a:t>
                </a:r>
              </a:p>
            </p:txBody>
          </p:sp>
        </p:grpSp>
        <p:sp>
          <p:nvSpPr>
            <p:cNvPr id="10251" name="TextBox 13"/>
            <p:cNvSpPr txBox="1">
              <a:spLocks noChangeArrowheads="1"/>
            </p:cNvSpPr>
            <p:nvPr/>
          </p:nvSpPr>
          <p:spPr bwMode="auto">
            <a:xfrm>
              <a:off x="2535012" y="1415255"/>
              <a:ext cx="81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Search</a:t>
              </a:r>
            </a:p>
            <a:p>
              <a:pPr eaLnBrk="1" hangingPunct="1"/>
              <a:r>
                <a:rPr lang="en-GB"/>
                <a:t>space</a:t>
              </a:r>
            </a:p>
          </p:txBody>
        </p:sp>
        <p:sp>
          <p:nvSpPr>
            <p:cNvPr id="10252" name="TextBox 14"/>
            <p:cNvSpPr txBox="1">
              <a:spLocks noChangeArrowheads="1"/>
            </p:cNvSpPr>
            <p:nvPr/>
          </p:nvSpPr>
          <p:spPr bwMode="auto">
            <a:xfrm>
              <a:off x="6639139" y="1509087"/>
              <a:ext cx="11288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Objective</a:t>
              </a:r>
            </a:p>
            <a:p>
              <a:pPr eaLnBrk="1" hangingPunct="1"/>
              <a:r>
                <a:rPr lang="en-GB"/>
                <a:t>Function </a:t>
              </a:r>
              <a:r>
                <a:rPr lang="en-GB" b="1"/>
                <a:t>f</a:t>
              </a:r>
            </a:p>
          </p:txBody>
        </p:sp>
        <p:sp>
          <p:nvSpPr>
            <p:cNvPr id="10253" name="TextBox 22"/>
            <p:cNvSpPr txBox="1">
              <a:spLocks noChangeArrowheads="1"/>
            </p:cNvSpPr>
            <p:nvPr/>
          </p:nvSpPr>
          <p:spPr bwMode="auto">
            <a:xfrm>
              <a:off x="651545" y="1415255"/>
              <a:ext cx="1279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Search</a:t>
              </a:r>
            </a:p>
            <a:p>
              <a:pPr eaLnBrk="1" hangingPunct="1"/>
              <a:r>
                <a:rPr lang="en-GB"/>
                <a:t>Algorithm </a:t>
              </a:r>
              <a:r>
                <a:rPr lang="en-GB" b="1"/>
                <a:t>a</a:t>
              </a:r>
            </a:p>
          </p:txBody>
        </p:sp>
        <p:cxnSp>
          <p:nvCxnSpPr>
            <p:cNvPr id="25" name="Straight Arrow Connector 24"/>
            <p:cNvCxnSpPr/>
            <p:nvPr/>
          </p:nvCxnSpPr>
          <p:spPr>
            <a:xfrm>
              <a:off x="1225599" y="3716883"/>
              <a:ext cx="14765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39889" y="2648610"/>
              <a:ext cx="1462228" cy="522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25599" y="2629562"/>
              <a:ext cx="1476517" cy="541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257" name="Group 20"/>
            <p:cNvGrpSpPr>
              <a:grpSpLocks/>
            </p:cNvGrpSpPr>
            <p:nvPr/>
          </p:nvGrpSpPr>
          <p:grpSpPr bwMode="auto">
            <a:xfrm>
              <a:off x="5724135" y="2090160"/>
              <a:ext cx="1296144" cy="2160240"/>
              <a:chOff x="3995936" y="2060848"/>
              <a:chExt cx="1296144" cy="2160240"/>
            </a:xfrm>
          </p:grpSpPr>
          <p:sp>
            <p:nvSpPr>
              <p:cNvPr id="22" name="Oval 21"/>
              <p:cNvSpPr/>
              <p:nvPr/>
            </p:nvSpPr>
            <p:spPr>
              <a:xfrm>
                <a:off x="3995222" y="2060558"/>
                <a:ext cx="1297112" cy="21603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10273" name="TextBox 23"/>
              <p:cNvSpPr txBox="1">
                <a:spLocks noChangeArrowheads="1"/>
              </p:cNvSpPr>
              <p:nvPr/>
            </p:nvSpPr>
            <p:spPr bwMode="auto">
              <a:xfrm>
                <a:off x="4404199" y="2402304"/>
                <a:ext cx="3593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1.</a:t>
                </a:r>
              </a:p>
              <a:p>
                <a:pPr eaLnBrk="1" hangingPunct="1"/>
                <a:endParaRPr lang="en-GB"/>
              </a:p>
              <a:p>
                <a:pPr eaLnBrk="1" hangingPunct="1"/>
                <a:r>
                  <a:rPr lang="en-GB"/>
                  <a:t>2.</a:t>
                </a:r>
              </a:p>
              <a:p>
                <a:pPr eaLnBrk="1" hangingPunct="1"/>
                <a:endParaRPr lang="en-GB"/>
              </a:p>
              <a:p>
                <a:pPr eaLnBrk="1" hangingPunct="1"/>
                <a:r>
                  <a:rPr lang="en-GB"/>
                  <a:t>3.</a:t>
                </a:r>
              </a:p>
            </p:txBody>
          </p:sp>
        </p:grpSp>
        <p:grpSp>
          <p:nvGrpSpPr>
            <p:cNvPr id="10258" name="Group 27"/>
            <p:cNvGrpSpPr>
              <a:grpSpLocks/>
            </p:cNvGrpSpPr>
            <p:nvPr/>
          </p:nvGrpSpPr>
          <p:grpSpPr bwMode="auto">
            <a:xfrm>
              <a:off x="3995936" y="2090160"/>
              <a:ext cx="1296144" cy="2160240"/>
              <a:chOff x="3995936" y="2060848"/>
              <a:chExt cx="1296144" cy="2160240"/>
            </a:xfrm>
          </p:grpSpPr>
          <p:sp>
            <p:nvSpPr>
              <p:cNvPr id="29" name="Oval 28"/>
              <p:cNvSpPr/>
              <p:nvPr/>
            </p:nvSpPr>
            <p:spPr>
              <a:xfrm>
                <a:off x="3996054" y="2060558"/>
                <a:ext cx="1295525" cy="21603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10271" name="TextBox 29"/>
              <p:cNvSpPr txBox="1">
                <a:spLocks noChangeArrowheads="1"/>
              </p:cNvSpPr>
              <p:nvPr/>
            </p:nvSpPr>
            <p:spPr bwMode="auto">
              <a:xfrm>
                <a:off x="4404199" y="2402304"/>
                <a:ext cx="3593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1.</a:t>
                </a:r>
              </a:p>
              <a:p>
                <a:pPr eaLnBrk="1" hangingPunct="1"/>
                <a:endParaRPr lang="en-GB"/>
              </a:p>
              <a:p>
                <a:pPr eaLnBrk="1" hangingPunct="1"/>
                <a:r>
                  <a:rPr lang="en-GB"/>
                  <a:t>2.</a:t>
                </a:r>
              </a:p>
              <a:p>
                <a:pPr eaLnBrk="1" hangingPunct="1"/>
                <a:endParaRPr lang="en-GB"/>
              </a:p>
              <a:p>
                <a:pPr eaLnBrk="1" hangingPunct="1"/>
                <a:r>
                  <a:rPr lang="en-GB"/>
                  <a:t>3.</a:t>
                </a:r>
              </a:p>
            </p:txBody>
          </p:sp>
        </p:grpSp>
        <p:cxnSp>
          <p:nvCxnSpPr>
            <p:cNvPr id="31" name="Straight Arrow Connector 30"/>
            <p:cNvCxnSpPr/>
            <p:nvPr/>
          </p:nvCxnSpPr>
          <p:spPr>
            <a:xfrm>
              <a:off x="2941853" y="2658134"/>
              <a:ext cx="1476517" cy="53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a:spLocks noRot="1" noChangeAspect="1" noMove="1" noResize="1" noEditPoints="1" noAdjustHandles="1" noChangeArrowheads="1" noChangeShapeType="1" noTextEdit="1"/>
            </p:cNvSpPr>
            <p:nvPr/>
          </p:nvSpPr>
          <p:spPr>
            <a:xfrm>
              <a:off x="5261457" y="1689144"/>
              <a:ext cx="594970" cy="375552"/>
            </a:xfrm>
            <a:prstGeom prst="rect">
              <a:avLst/>
            </a:prstGeom>
            <a:blipFill rotWithShape="1">
              <a:blip r:embed="rId3"/>
              <a:stretch>
                <a:fillRect/>
              </a:stretch>
            </a:blipFill>
          </p:spPr>
          <p:txBody>
            <a:bodyPr/>
            <a:lstStyle/>
            <a:p>
              <a:pPr>
                <a:defRPr/>
              </a:pPr>
              <a:r>
                <a:rPr lang="en-GB">
                  <a:noFill/>
                </a:rPr>
                <a:t> </a:t>
              </a:r>
            </a:p>
          </p:txBody>
        </p:sp>
        <p:sp>
          <p:nvSpPr>
            <p:cNvPr id="10261" name="TextBox 32"/>
            <p:cNvSpPr txBox="1">
              <a:spLocks noChangeArrowheads="1"/>
            </p:cNvSpPr>
            <p:nvPr/>
          </p:nvSpPr>
          <p:spPr bwMode="auto">
            <a:xfrm>
              <a:off x="3608645" y="1692254"/>
              <a:ext cx="308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b="1"/>
                <a:t>σ</a:t>
              </a:r>
              <a:endParaRPr lang="en-GB" b="1"/>
            </a:p>
          </p:txBody>
        </p:sp>
        <p:cxnSp>
          <p:nvCxnSpPr>
            <p:cNvPr id="34" name="Straight Arrow Connector 33"/>
            <p:cNvCxnSpPr/>
            <p:nvPr/>
          </p:nvCxnSpPr>
          <p:spPr>
            <a:xfrm>
              <a:off x="4680333" y="2645435"/>
              <a:ext cx="1476517" cy="1130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72771" y="2588291"/>
              <a:ext cx="1476517" cy="53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018060" y="3197826"/>
              <a:ext cx="1476517" cy="53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18436" y="2658134"/>
              <a:ext cx="1438414" cy="528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983132" y="2658134"/>
              <a:ext cx="1511446" cy="1079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718436" y="3197826"/>
              <a:ext cx="1414599" cy="573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372771" y="2588291"/>
              <a:ext cx="1476517" cy="1187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75969" y="3186715"/>
              <a:ext cx="1476517" cy="53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7" name="Content Placeholder 2"/>
          <p:cNvSpPr>
            <a:spLocks noGrp="1" noRot="1" noChangeAspect="1" noMove="1" noResize="1" noEditPoints="1" noAdjustHandles="1" noChangeArrowheads="1" noChangeShapeType="1" noTextEdit="1"/>
          </p:cNvSpPr>
          <p:nvPr>
            <p:ph idx="1"/>
          </p:nvPr>
        </p:nvSpPr>
        <p:spPr>
          <a:xfrm>
            <a:off x="162446" y="3908944"/>
            <a:ext cx="8981554" cy="2780928"/>
          </a:xfrm>
          <a:blipFill rotWithShape="1">
            <a:blip r:embed="rId4"/>
            <a:stretch>
              <a:fillRect l="-1290" t="-2851" r="-407" b="-1974"/>
            </a:stretch>
          </a:blipFill>
          <a:extLst/>
        </p:spPr>
        <p:txBody>
          <a:bodyPr/>
          <a:lstStyle/>
          <a:p>
            <a:pPr>
              <a:defRPr/>
            </a:pPr>
            <a:r>
              <a:rPr lang="en-GB">
                <a:noFill/>
              </a:rPr>
              <a:t> </a:t>
            </a:r>
          </a:p>
        </p:txBody>
      </p:sp>
      <p:sp>
        <p:nvSpPr>
          <p:cNvPr id="10245"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569456-3598-41B3-A164-73703B6D60F9}" type="datetime1">
              <a:rPr lang="en-US">
                <a:solidFill>
                  <a:srgbClr val="898989"/>
                </a:solidFill>
                <a:latin typeface="Calibri" pitchFamily="34" charset="0"/>
              </a:rPr>
              <a:pPr eaLnBrk="1" hangingPunct="1"/>
              <a:t>10/2/2013</a:t>
            </a:fld>
            <a:endParaRPr lang="en-GB">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102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82BAEB-DAAC-4DB0-94B5-F5EF1739F1C9}" type="slidenum">
              <a:rPr lang="en-US" smtClean="0">
                <a:solidFill>
                  <a:srgbClr val="898989"/>
                </a:solidFill>
                <a:latin typeface="Calibri" pitchFamily="34" charset="0"/>
              </a:rPr>
              <a:pPr eaLnBrk="1" hangingPunct="1"/>
              <a:t>35</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567020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Non-exhaustive list of meta-heuristics</a:t>
            </a:r>
            <a:endParaRPr lang="en-GB" b="1"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077047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Sources of Inspiration</a:t>
            </a:r>
            <a:endParaRPr lang="en-GB" b="1" dirty="0"/>
          </a:p>
        </p:txBody>
      </p:sp>
      <p:sp>
        <p:nvSpPr>
          <p:cNvPr id="3" name="Content Placeholder 2"/>
          <p:cNvSpPr>
            <a:spLocks noGrp="1"/>
          </p:cNvSpPr>
          <p:nvPr>
            <p:ph idx="1"/>
          </p:nvPr>
        </p:nvSpPr>
        <p:spPr>
          <a:xfrm>
            <a:off x="251521" y="1484784"/>
            <a:ext cx="4395578" cy="4896544"/>
          </a:xfrm>
        </p:spPr>
        <p:txBody>
          <a:bodyPr>
            <a:normAutofit/>
          </a:bodyPr>
          <a:lstStyle/>
          <a:p>
            <a:r>
              <a:rPr lang="en-GB" dirty="0" smtClean="0"/>
              <a:t>Evolutionary -&gt; Genetic Algorithms </a:t>
            </a:r>
          </a:p>
          <a:p>
            <a:r>
              <a:rPr lang="en-GB" dirty="0" smtClean="0"/>
              <a:t>Ant (find way home) (logistics - synergy)</a:t>
            </a:r>
          </a:p>
          <a:p>
            <a:r>
              <a:rPr lang="en-GB" dirty="0" smtClean="0"/>
              <a:t>Simulated Annealing (cooling of metals)</a:t>
            </a:r>
          </a:p>
          <a:p>
            <a:pPr marL="0" indent="0">
              <a:buNone/>
            </a:pPr>
            <a:r>
              <a:rPr lang="en-GB" dirty="0" smtClean="0"/>
              <a:t>Have I missed any? Yes – the one I use.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099" y="3789040"/>
            <a:ext cx="3844507" cy="22179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700808"/>
            <a:ext cx="3971150" cy="1903670"/>
          </a:xfrm>
          <a:prstGeom prst="rect">
            <a:avLst/>
          </a:prstGeom>
        </p:spPr>
      </p:pic>
    </p:spTree>
    <p:extLst>
      <p:ext uri="{BB962C8B-B14F-4D97-AF65-F5344CB8AC3E}">
        <p14:creationId xmlns:p14="http://schemas.microsoft.com/office/powerpoint/2010/main" val="2136656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 not mix vocabulary!!!</a:t>
            </a:r>
            <a:endParaRPr lang="en-GB" b="1" dirty="0"/>
          </a:p>
        </p:txBody>
      </p:sp>
      <p:sp>
        <p:nvSpPr>
          <p:cNvPr id="3" name="Content Placeholder 2"/>
          <p:cNvSpPr>
            <a:spLocks noGrp="1"/>
          </p:cNvSpPr>
          <p:nvPr>
            <p:ph idx="1"/>
          </p:nvPr>
        </p:nvSpPr>
        <p:spPr>
          <a:xfrm>
            <a:off x="457200" y="1600200"/>
            <a:ext cx="8229600" cy="5069160"/>
          </a:xfrm>
        </p:spPr>
        <p:txBody>
          <a:bodyPr>
            <a:normAutofit/>
          </a:bodyPr>
          <a:lstStyle/>
          <a:p>
            <a:r>
              <a:rPr lang="en-GB" dirty="0" smtClean="0"/>
              <a:t>genotype, phenotype, Allele, gene, chromosome. (EVOLUTIONARY Computation)</a:t>
            </a:r>
          </a:p>
          <a:p>
            <a:r>
              <a:rPr lang="en-GB" dirty="0" smtClean="0"/>
              <a:t>These are terms from the domain of inspiration (biology in this case)</a:t>
            </a:r>
          </a:p>
          <a:p>
            <a:r>
              <a:rPr lang="en-GB" dirty="0" smtClean="0"/>
              <a:t>Do not mix with vocabulary of the domain you are trying to solve e.g. timetabling (teachers, rooms, students, courses), search based software engineering (test case, program, metric). </a:t>
            </a:r>
          </a:p>
          <a:p>
            <a:endParaRPr lang="en-GB" dirty="0"/>
          </a:p>
        </p:txBody>
      </p:sp>
    </p:spTree>
    <p:extLst>
      <p:ext uri="{BB962C8B-B14F-4D97-AF65-F5344CB8AC3E}">
        <p14:creationId xmlns:p14="http://schemas.microsoft.com/office/powerpoint/2010/main" val="550431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do we sample a search space?</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479404962"/>
              </p:ext>
            </p:extLst>
          </p:nvPr>
        </p:nvGraphicFramePr>
        <p:xfrm>
          <a:off x="1547664" y="1628800"/>
          <a:ext cx="6336704" cy="2839720"/>
        </p:xfrm>
        <a:graphic>
          <a:graphicData uri="http://schemas.openxmlformats.org/drawingml/2006/table">
            <a:tbl>
              <a:tblPr firstRow="1" bandRow="1">
                <a:tableStyleId>{5C22544A-7EE6-4342-B048-85BDC9FD1C3A}</a:tableStyleId>
              </a:tblPr>
              <a:tblGrid>
                <a:gridCol w="1584176"/>
                <a:gridCol w="1584176"/>
                <a:gridCol w="1584176"/>
                <a:gridCol w="1584176"/>
              </a:tblGrid>
              <a:tr h="370840">
                <a:tc>
                  <a:txBody>
                    <a:bodyPr/>
                    <a:lstStyle/>
                    <a:p>
                      <a:r>
                        <a:rPr lang="en-GB" dirty="0" smtClean="0"/>
                        <a:t>Problem types</a:t>
                      </a:r>
                    </a:p>
                    <a:p>
                      <a:r>
                        <a:rPr lang="en-GB" dirty="0" smtClean="0"/>
                        <a:t>Metaheuristic</a:t>
                      </a:r>
                      <a:endParaRPr lang="en-GB" dirty="0"/>
                    </a:p>
                  </a:txBody>
                  <a:tcPr/>
                </a:tc>
                <a:tc>
                  <a:txBody>
                    <a:bodyPr/>
                    <a:lstStyle/>
                    <a:p>
                      <a:r>
                        <a:rPr lang="en-GB" dirty="0" err="1" smtClean="0"/>
                        <a:t>Unimodal</a:t>
                      </a:r>
                      <a:endParaRPr lang="en-GB" dirty="0"/>
                    </a:p>
                  </a:txBody>
                  <a:tcPr/>
                </a:tc>
                <a:tc>
                  <a:txBody>
                    <a:bodyPr/>
                    <a:lstStyle/>
                    <a:p>
                      <a:r>
                        <a:rPr lang="en-GB" dirty="0" smtClean="0"/>
                        <a:t>multimodal</a:t>
                      </a:r>
                      <a:endParaRPr lang="en-GB" dirty="0"/>
                    </a:p>
                  </a:txBody>
                  <a:tcPr/>
                </a:tc>
                <a:tc>
                  <a:txBody>
                    <a:bodyPr/>
                    <a:lstStyle/>
                    <a:p>
                      <a:r>
                        <a:rPr lang="en-GB" dirty="0" smtClean="0"/>
                        <a:t>Random or </a:t>
                      </a:r>
                    </a:p>
                    <a:p>
                      <a:r>
                        <a:rPr lang="en-GB" dirty="0" smtClean="0">
                          <a:solidFill>
                            <a:srgbClr val="00B050"/>
                          </a:solidFill>
                        </a:rPr>
                        <a:t>Incompressible</a:t>
                      </a:r>
                      <a:endParaRPr lang="en-GB" dirty="0">
                        <a:solidFill>
                          <a:srgbClr val="00B050"/>
                        </a:solidFill>
                      </a:endParaRPr>
                    </a:p>
                  </a:txBody>
                  <a:tcPr/>
                </a:tc>
              </a:tr>
              <a:tr h="370840">
                <a:tc>
                  <a:txBody>
                    <a:bodyPr/>
                    <a:lstStyle/>
                    <a:p>
                      <a:r>
                        <a:rPr lang="en-GB" dirty="0" smtClean="0"/>
                        <a:t>Hill climb – accept best neighbour</a:t>
                      </a:r>
                      <a:endParaRPr lang="en-GB"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dirty="0"/>
                    </a:p>
                  </a:txBody>
                  <a:tcPr/>
                </a:tc>
              </a:tr>
              <a:tr h="370840">
                <a:tc>
                  <a:txBody>
                    <a:bodyPr/>
                    <a:lstStyle/>
                    <a:p>
                      <a:r>
                        <a:rPr lang="en-GB" dirty="0" smtClean="0"/>
                        <a:t>Random sampling </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Evolution - GA</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 name="Content Placeholder 5"/>
          <p:cNvSpPr>
            <a:spLocks noGrp="1"/>
          </p:cNvSpPr>
          <p:nvPr>
            <p:ph idx="1"/>
          </p:nvPr>
        </p:nvSpPr>
        <p:spPr>
          <a:xfrm>
            <a:off x="611560" y="4725144"/>
            <a:ext cx="7488832" cy="1296144"/>
          </a:xfrm>
        </p:spPr>
        <p:txBody>
          <a:bodyPr>
            <a:normAutofit/>
          </a:bodyPr>
          <a:lstStyle/>
          <a:p>
            <a:r>
              <a:rPr lang="en-GB" dirty="0" smtClean="0"/>
              <a:t>Go thru 6 types</a:t>
            </a:r>
          </a:p>
          <a:p>
            <a:r>
              <a:rPr lang="en-GB" dirty="0" smtClean="0"/>
              <a:t>ask two separate groups (non/experts)</a:t>
            </a:r>
            <a:endParaRPr lang="en-GB" dirty="0"/>
          </a:p>
        </p:txBody>
      </p:sp>
    </p:spTree>
    <p:extLst>
      <p:ext uri="{BB962C8B-B14F-4D97-AF65-F5344CB8AC3E}">
        <p14:creationId xmlns:p14="http://schemas.microsoft.com/office/powerpoint/2010/main" val="410120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Three easy steps…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1484784"/>
            <a:ext cx="4114800" cy="2468880"/>
          </a:xfrm>
        </p:spPr>
      </p:pic>
      <p:sp>
        <p:nvSpPr>
          <p:cNvPr id="5" name="Content Placeholder 2"/>
          <p:cNvSpPr txBox="1">
            <a:spLocks/>
          </p:cNvSpPr>
          <p:nvPr/>
        </p:nvSpPr>
        <p:spPr>
          <a:xfrm>
            <a:off x="457200" y="1600200"/>
            <a:ext cx="4114800" cy="5257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smtClean="0"/>
              <a:t>How to </a:t>
            </a:r>
            <a:r>
              <a:rPr lang="en-GB" b="1" dirty="0" smtClean="0"/>
              <a:t>represent</a:t>
            </a:r>
            <a:r>
              <a:rPr lang="en-GB" dirty="0" smtClean="0"/>
              <a:t> your problem on a digital computer, what constitutes a set of </a:t>
            </a:r>
            <a:r>
              <a:rPr lang="en-GB" b="1" dirty="0" smtClean="0"/>
              <a:t>possible solutions</a:t>
            </a:r>
            <a:r>
              <a:rPr lang="en-GB" dirty="0" smtClean="0"/>
              <a:t>. </a:t>
            </a:r>
          </a:p>
          <a:p>
            <a:pPr marL="514350" indent="-514350">
              <a:buFont typeface="+mj-lt"/>
              <a:buAutoNum type="arabicPeriod"/>
            </a:pPr>
            <a:r>
              <a:rPr lang="en-GB" dirty="0" smtClean="0"/>
              <a:t>Define a </a:t>
            </a:r>
            <a:r>
              <a:rPr lang="en-GB" b="1" dirty="0" smtClean="0"/>
              <a:t>metric</a:t>
            </a:r>
            <a:r>
              <a:rPr lang="en-GB" dirty="0" smtClean="0"/>
              <a:t>, distinguishing the </a:t>
            </a:r>
            <a:r>
              <a:rPr lang="en-GB" b="1" dirty="0" smtClean="0"/>
              <a:t>quality</a:t>
            </a:r>
            <a:r>
              <a:rPr lang="en-GB" dirty="0" smtClean="0"/>
              <a:t> of solutions. </a:t>
            </a:r>
          </a:p>
          <a:p>
            <a:pPr marL="514350" indent="-514350">
              <a:buFont typeface="+mj-lt"/>
              <a:buAutoNum type="arabicPeriod"/>
            </a:pPr>
            <a:r>
              <a:rPr lang="en-GB" b="1" dirty="0" smtClean="0"/>
              <a:t>Sample </a:t>
            </a:r>
            <a:r>
              <a:rPr lang="en-GB" dirty="0" smtClean="0"/>
              <a:t>the solutions with a </a:t>
            </a:r>
            <a:r>
              <a:rPr lang="en-GB" b="1" dirty="0" smtClean="0"/>
              <a:t>meta-heuristic</a:t>
            </a:r>
            <a:r>
              <a:rPr lang="en-GB" dirty="0" smtClean="0"/>
              <a:t> (you need a </a:t>
            </a:r>
            <a:r>
              <a:rPr lang="en-GB" b="1" dirty="0" smtClean="0"/>
              <a:t>neighbourhood function</a:t>
            </a:r>
            <a:r>
              <a:rPr lang="en-GB" dirty="0" smtClean="0"/>
              <a:t>).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149080"/>
            <a:ext cx="3143722" cy="2085952"/>
          </a:xfrm>
          <a:prstGeom prst="rect">
            <a:avLst/>
          </a:prstGeom>
        </p:spPr>
      </p:pic>
    </p:spTree>
    <p:extLst>
      <p:ext uri="{BB962C8B-B14F-4D97-AF65-F5344CB8AC3E}">
        <p14:creationId xmlns:p14="http://schemas.microsoft.com/office/powerpoint/2010/main" val="3515161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80512" cy="1143000"/>
          </a:xfrm>
        </p:spPr>
        <p:txBody>
          <a:bodyPr>
            <a:normAutofit fontScale="90000"/>
          </a:bodyPr>
          <a:lstStyle/>
          <a:p>
            <a:r>
              <a:rPr lang="en-GB" b="1" dirty="0" smtClean="0"/>
              <a:t>Question How do we sample a search space?</a:t>
            </a:r>
            <a:endParaRPr lang="en-GB" b="1" dirty="0"/>
          </a:p>
        </p:txBody>
      </p:sp>
      <p:sp>
        <p:nvSpPr>
          <p:cNvPr id="3" name="Content Placeholder 2"/>
          <p:cNvSpPr>
            <a:spLocks noGrp="1"/>
          </p:cNvSpPr>
          <p:nvPr>
            <p:ph idx="1"/>
          </p:nvPr>
        </p:nvSpPr>
        <p:spPr>
          <a:xfrm>
            <a:off x="457200" y="1600200"/>
            <a:ext cx="4042792" cy="4525963"/>
          </a:xfrm>
        </p:spPr>
        <p:txBody>
          <a:bodyPr/>
          <a:lstStyle/>
          <a:p>
            <a:r>
              <a:rPr lang="en-GB" dirty="0" smtClean="0"/>
              <a:t>Randomly?</a:t>
            </a:r>
          </a:p>
          <a:p>
            <a:r>
              <a:rPr lang="en-GB" dirty="0" smtClean="0"/>
              <a:t>Enumeration?</a:t>
            </a:r>
          </a:p>
          <a:p>
            <a:r>
              <a:rPr lang="en-GB" dirty="0" smtClean="0"/>
              <a:t>Simulated Annealing?</a:t>
            </a:r>
          </a:p>
          <a:p>
            <a:r>
              <a:rPr lang="en-GB" dirty="0" smtClean="0"/>
              <a:t>Bio-inspired?</a:t>
            </a:r>
            <a:endParaRPr lang="en-GB" dirty="0"/>
          </a:p>
        </p:txBody>
      </p:sp>
    </p:spTree>
    <p:extLst>
      <p:ext uri="{BB962C8B-B14F-4D97-AF65-F5344CB8AC3E}">
        <p14:creationId xmlns:p14="http://schemas.microsoft.com/office/powerpoint/2010/main" val="180055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do we sample a search space?</a:t>
            </a:r>
            <a:endParaRPr lang="en-GB" b="1" dirty="0"/>
          </a:p>
        </p:txBody>
      </p:sp>
      <p:sp>
        <p:nvSpPr>
          <p:cNvPr id="3" name="Content Placeholder 2"/>
          <p:cNvSpPr>
            <a:spLocks noGrp="1"/>
          </p:cNvSpPr>
          <p:nvPr>
            <p:ph idx="1"/>
          </p:nvPr>
        </p:nvSpPr>
        <p:spPr>
          <a:xfrm>
            <a:off x="251520" y="1166018"/>
            <a:ext cx="4042792" cy="4525963"/>
          </a:xfrm>
        </p:spPr>
        <p:txBody>
          <a:bodyPr/>
          <a:lstStyle/>
          <a:p>
            <a:pPr marL="514350" indent="-514350">
              <a:buFont typeface="+mj-lt"/>
              <a:buAutoNum type="arabicPeriod"/>
            </a:pPr>
            <a:r>
              <a:rPr lang="en-GB" dirty="0" smtClean="0"/>
              <a:t>Randomly?</a:t>
            </a:r>
          </a:p>
          <a:p>
            <a:pPr marL="514350" indent="-514350">
              <a:buFont typeface="+mj-lt"/>
              <a:buAutoNum type="arabicPeriod"/>
            </a:pPr>
            <a:r>
              <a:rPr lang="en-GB" dirty="0" smtClean="0"/>
              <a:t>Enumeration?</a:t>
            </a:r>
          </a:p>
          <a:p>
            <a:pPr marL="514350" indent="-514350">
              <a:buFont typeface="+mj-lt"/>
              <a:buAutoNum type="arabicPeriod"/>
            </a:pPr>
            <a:r>
              <a:rPr lang="en-GB" dirty="0" smtClean="0"/>
              <a:t>Simulated Annealing?</a:t>
            </a:r>
          </a:p>
          <a:p>
            <a:pPr marL="514350" indent="-514350">
              <a:buFont typeface="+mj-lt"/>
              <a:buAutoNum type="arabicPeriod"/>
            </a:pPr>
            <a:r>
              <a:rPr lang="en-GB" dirty="0" smtClean="0"/>
              <a:t>Bio-inspired?</a:t>
            </a:r>
            <a:endParaRPr lang="en-GB" dirty="0"/>
          </a:p>
        </p:txBody>
      </p:sp>
      <p:sp>
        <p:nvSpPr>
          <p:cNvPr id="4" name="Content Placeholder 2"/>
          <p:cNvSpPr txBox="1">
            <a:spLocks/>
          </p:cNvSpPr>
          <p:nvPr/>
        </p:nvSpPr>
        <p:spPr>
          <a:xfrm>
            <a:off x="4427984" y="1752599"/>
            <a:ext cx="4608512"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It </a:t>
            </a:r>
            <a:r>
              <a:rPr lang="en-GB" b="1" dirty="0" smtClean="0">
                <a:solidFill>
                  <a:srgbClr val="FF0000"/>
                </a:solidFill>
              </a:rPr>
              <a:t>depends</a:t>
            </a:r>
            <a:r>
              <a:rPr lang="en-GB" dirty="0" smtClean="0"/>
              <a:t>, if the space has a high probability of</a:t>
            </a:r>
          </a:p>
          <a:p>
            <a:pPr marL="514350" indent="-514350">
              <a:buFont typeface="+mj-lt"/>
              <a:buAutoNum type="arabicPeriod"/>
            </a:pPr>
            <a:r>
              <a:rPr lang="en-GB" dirty="0" smtClean="0"/>
              <a:t>Random (incompressible)?</a:t>
            </a:r>
          </a:p>
          <a:p>
            <a:pPr marL="514350" indent="-514350">
              <a:buFont typeface="+mj-lt"/>
              <a:buAutoNum type="arabicPeriod"/>
            </a:pPr>
            <a:r>
              <a:rPr lang="en-GB" dirty="0" smtClean="0"/>
              <a:t>Has a known property?</a:t>
            </a:r>
          </a:p>
          <a:p>
            <a:pPr marL="514350" indent="-514350">
              <a:buFont typeface="+mj-lt"/>
              <a:buAutoNum type="arabicPeriod"/>
            </a:pPr>
            <a:r>
              <a:rPr lang="en-GB" dirty="0" smtClean="0"/>
              <a:t>Is </a:t>
            </a:r>
            <a:r>
              <a:rPr lang="en-GB" dirty="0" err="1" smtClean="0"/>
              <a:t>unimodal</a:t>
            </a:r>
            <a:r>
              <a:rPr lang="en-GB" dirty="0" smtClean="0"/>
              <a:t>?</a:t>
            </a:r>
          </a:p>
          <a:p>
            <a:pPr marL="514350" indent="-514350">
              <a:buFont typeface="+mj-lt"/>
              <a:buAutoNum type="arabicPeriod"/>
            </a:pPr>
            <a:r>
              <a:rPr lang="en-GB" dirty="0" smtClean="0"/>
              <a:t>???</a:t>
            </a:r>
          </a:p>
          <a:p>
            <a:pPr marL="514350" indent="-514350">
              <a:buFont typeface="+mj-lt"/>
              <a:buAutoNum type="arabicPeriod"/>
            </a:pPr>
            <a:r>
              <a:rPr lang="en-GB" dirty="0" smtClean="0"/>
              <a:t>Todo add pic of multimodal function.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149080"/>
            <a:ext cx="2996190" cy="2209804"/>
          </a:xfrm>
          <a:prstGeom prst="rect">
            <a:avLst/>
          </a:prstGeom>
        </p:spPr>
      </p:pic>
    </p:spTree>
    <p:extLst>
      <p:ext uri="{BB962C8B-B14F-4D97-AF65-F5344CB8AC3E}">
        <p14:creationId xmlns:p14="http://schemas.microsoft.com/office/powerpoint/2010/main" val="3534295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When not/to use a Meta-heuristic</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Meta-heuristics are typically stochastic so may </a:t>
            </a:r>
            <a:r>
              <a:rPr lang="en-GB" dirty="0" smtClean="0">
                <a:solidFill>
                  <a:srgbClr val="FF0000"/>
                </a:solidFill>
              </a:rPr>
              <a:t>give a different solution each time </a:t>
            </a:r>
            <a:r>
              <a:rPr lang="en-GB" dirty="0" smtClean="0"/>
              <a:t>(this may/not be acceptable in your domain e.g. customer satisfaction – prefer reliability over quality-car park and honey bees). </a:t>
            </a:r>
          </a:p>
          <a:p>
            <a:r>
              <a:rPr lang="en-GB" dirty="0" smtClean="0"/>
              <a:t>Typically used when an exact method would take too long to execute. </a:t>
            </a:r>
          </a:p>
          <a:p>
            <a:r>
              <a:rPr lang="en-GB" dirty="0" smtClean="0"/>
              <a:t>The search space is too large to examine exhaustively.  </a:t>
            </a:r>
          </a:p>
          <a:p>
            <a:r>
              <a:rPr lang="en-GB" dirty="0" smtClean="0"/>
              <a:t>Others?</a:t>
            </a:r>
          </a:p>
        </p:txBody>
      </p:sp>
    </p:spTree>
    <p:extLst>
      <p:ext uri="{BB962C8B-B14F-4D97-AF65-F5344CB8AC3E}">
        <p14:creationId xmlns:p14="http://schemas.microsoft.com/office/powerpoint/2010/main" val="3006554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Assumptions</a:t>
            </a:r>
            <a:endParaRPr lang="en-GB" b="1" dirty="0"/>
          </a:p>
        </p:txBody>
      </p:sp>
      <p:sp>
        <p:nvSpPr>
          <p:cNvPr id="3" name="Content Placeholder 2"/>
          <p:cNvSpPr>
            <a:spLocks noGrp="1"/>
          </p:cNvSpPr>
          <p:nvPr>
            <p:ph idx="1"/>
          </p:nvPr>
        </p:nvSpPr>
        <p:spPr/>
        <p:txBody>
          <a:bodyPr>
            <a:normAutofit lnSpcReduction="10000"/>
          </a:bodyPr>
          <a:lstStyle/>
          <a:p>
            <a:r>
              <a:rPr lang="en-GB" dirty="0" smtClean="0"/>
              <a:t>Do not assume the </a:t>
            </a:r>
            <a:r>
              <a:rPr lang="en-GB" b="1" dirty="0" smtClean="0"/>
              <a:t>problem</a:t>
            </a:r>
            <a:r>
              <a:rPr lang="en-GB" dirty="0" smtClean="0"/>
              <a:t> is differentiable or continuous, or convex (</a:t>
            </a:r>
            <a:r>
              <a:rPr lang="en-GB" dirty="0" err="1" smtClean="0"/>
              <a:t>unimodal</a:t>
            </a:r>
            <a:r>
              <a:rPr lang="en-GB" dirty="0" smtClean="0"/>
              <a:t>). </a:t>
            </a:r>
          </a:p>
          <a:p>
            <a:r>
              <a:rPr lang="en-GB" dirty="0" smtClean="0"/>
              <a:t>There is </a:t>
            </a:r>
            <a:r>
              <a:rPr lang="en-GB" b="1" dirty="0" smtClean="0"/>
              <a:t>always</a:t>
            </a:r>
            <a:r>
              <a:rPr lang="en-GB" dirty="0" smtClean="0"/>
              <a:t>(!) an implicit assumption within a </a:t>
            </a:r>
            <a:r>
              <a:rPr lang="en-GB" b="1" dirty="0" smtClean="0"/>
              <a:t>metaheuristic</a:t>
            </a:r>
            <a:r>
              <a:rPr lang="en-GB" dirty="0" smtClean="0"/>
              <a:t>. Typically that sampling neighbouring solutions  is better than non-local sampling (i.e. random search). </a:t>
            </a:r>
          </a:p>
          <a:p>
            <a:r>
              <a:rPr lang="en-GB" dirty="0" smtClean="0"/>
              <a:t>Problem with meta-heuristics is they are stochastic so give different answers to same problem!!!</a:t>
            </a:r>
            <a:endParaRPr lang="en-GB" dirty="0"/>
          </a:p>
        </p:txBody>
      </p:sp>
    </p:spTree>
    <p:extLst>
      <p:ext uri="{BB962C8B-B14F-4D97-AF65-F5344CB8AC3E}">
        <p14:creationId xmlns:p14="http://schemas.microsoft.com/office/powerpoint/2010/main" val="533215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b="1" dirty="0" smtClean="0"/>
              <a:t>Continuous optimization on a computer</a:t>
            </a:r>
            <a:endParaRPr lang="en-GB" b="1" dirty="0"/>
          </a:p>
        </p:txBody>
      </p:sp>
      <p:sp>
        <p:nvSpPr>
          <p:cNvPr id="3" name="Content Placeholder 2"/>
          <p:cNvSpPr>
            <a:spLocks noGrp="1"/>
          </p:cNvSpPr>
          <p:nvPr>
            <p:ph idx="1"/>
          </p:nvPr>
        </p:nvSpPr>
        <p:spPr/>
        <p:txBody>
          <a:bodyPr/>
          <a:lstStyle/>
          <a:p>
            <a:r>
              <a:rPr lang="en-GB" dirty="0" smtClean="0"/>
              <a:t>We often distinguish between combinatorial problems (e.g. knapsack and travelling salesman problem) and continuous optimization problems (e.g. continuous function optimization). </a:t>
            </a:r>
          </a:p>
          <a:p>
            <a:r>
              <a:rPr lang="en-GB" dirty="0" smtClean="0"/>
              <a:t>Does this distinction make sense when implemented on a digital computer???</a:t>
            </a:r>
            <a:endParaRPr lang="en-GB" dirty="0"/>
          </a:p>
        </p:txBody>
      </p:sp>
    </p:spTree>
    <p:extLst>
      <p:ext uri="{BB962C8B-B14F-4D97-AF65-F5344CB8AC3E}">
        <p14:creationId xmlns:p14="http://schemas.microsoft.com/office/powerpoint/2010/main" val="3269098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Which meta-heuristic is better.</a:t>
            </a:r>
            <a:endParaRPr lang="en-GB" b="1" dirty="0"/>
          </a:p>
        </p:txBody>
      </p:sp>
      <p:sp>
        <p:nvSpPr>
          <p:cNvPr id="3" name="Content Placeholder 2"/>
          <p:cNvSpPr>
            <a:spLocks noGrp="1"/>
          </p:cNvSpPr>
          <p:nvPr>
            <p:ph idx="1"/>
          </p:nvPr>
        </p:nvSpPr>
        <p:spPr>
          <a:xfrm>
            <a:off x="457200" y="1364776"/>
            <a:ext cx="8229600" cy="4761387"/>
          </a:xfrm>
        </p:spPr>
        <p:txBody>
          <a:bodyPr/>
          <a:lstStyle/>
          <a:p>
            <a:r>
              <a:rPr lang="en-GB" dirty="0" smtClean="0"/>
              <a:t>It depend on when we terminate.</a:t>
            </a:r>
          </a:p>
          <a:p>
            <a:r>
              <a:rPr lang="en-GB" dirty="0" smtClean="0"/>
              <a:t>In reality, when do we terminate?</a:t>
            </a:r>
          </a:p>
          <a:p>
            <a:r>
              <a:rPr lang="en-GB" dirty="0" smtClean="0"/>
              <a:t>Maximum number of evaluations or within certain tolerance. </a:t>
            </a: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789040"/>
            <a:ext cx="8229600" cy="2896913"/>
          </a:xfrm>
          <a:prstGeom prst="rect">
            <a:avLst/>
          </a:prstGeom>
        </p:spPr>
      </p:pic>
    </p:spTree>
    <p:extLst>
      <p:ext uri="{BB962C8B-B14F-4D97-AF65-F5344CB8AC3E}">
        <p14:creationId xmlns:p14="http://schemas.microsoft.com/office/powerpoint/2010/main" val="2950139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Evaluation of Meta-heuristics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How do we </a:t>
            </a:r>
            <a:r>
              <a:rPr lang="en-GB" b="1" dirty="0" smtClean="0"/>
              <a:t>evaluate</a:t>
            </a:r>
            <a:r>
              <a:rPr lang="en-GB" dirty="0" smtClean="0"/>
              <a:t> meta-heuristics?</a:t>
            </a:r>
          </a:p>
          <a:p>
            <a:r>
              <a:rPr lang="en-GB" dirty="0" smtClean="0"/>
              <a:t>On a set of </a:t>
            </a:r>
            <a:r>
              <a:rPr lang="en-GB" b="1" dirty="0" smtClean="0"/>
              <a:t>benchmark problem instances</a:t>
            </a:r>
            <a:r>
              <a:rPr lang="en-GB" dirty="0" smtClean="0"/>
              <a:t>.</a:t>
            </a:r>
          </a:p>
          <a:p>
            <a:r>
              <a:rPr lang="en-GB" dirty="0" smtClean="0"/>
              <a:t>Fix the number of evaluations and compare on the quality of the solutions obtained (done repeatedly as it is a stochastic process) </a:t>
            </a:r>
          </a:p>
          <a:p>
            <a:r>
              <a:rPr lang="en-GB" dirty="0" smtClean="0"/>
              <a:t>The </a:t>
            </a:r>
            <a:r>
              <a:rPr lang="en-GB" b="1" dirty="0" smtClean="0"/>
              <a:t>central assumption </a:t>
            </a:r>
            <a:r>
              <a:rPr lang="en-GB" dirty="0" smtClean="0"/>
              <a:t>is that the test instances are “similar” to the problems you want to tackle in the real world. </a:t>
            </a:r>
          </a:p>
          <a:p>
            <a:r>
              <a:rPr lang="en-GB" dirty="0" smtClean="0"/>
              <a:t>Given a problem instance, how do we select the correct/best metaheuristic for it?</a:t>
            </a:r>
          </a:p>
          <a:p>
            <a:endParaRPr lang="en-GB" dirty="0"/>
          </a:p>
        </p:txBody>
      </p:sp>
    </p:spTree>
    <p:extLst>
      <p:ext uri="{BB962C8B-B14F-4D97-AF65-F5344CB8AC3E}">
        <p14:creationId xmlns:p14="http://schemas.microsoft.com/office/powerpoint/2010/main" val="3545119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Automatic Design of Meta-heuristics</a:t>
            </a:r>
            <a:endParaRPr lang="en-GB" b="1" dirty="0"/>
          </a:p>
        </p:txBody>
      </p:sp>
      <p:sp>
        <p:nvSpPr>
          <p:cNvPr id="3" name="Content Placeholder 2"/>
          <p:cNvSpPr>
            <a:spLocks noGrp="1"/>
          </p:cNvSpPr>
          <p:nvPr>
            <p:ph idx="1"/>
          </p:nvPr>
        </p:nvSpPr>
        <p:spPr/>
        <p:txBody>
          <a:bodyPr/>
          <a:lstStyle/>
          <a:p>
            <a:r>
              <a:rPr lang="en-GB" dirty="0" smtClean="0"/>
              <a:t>These outperform heuristics in the current literature. </a:t>
            </a:r>
          </a:p>
          <a:p>
            <a:r>
              <a:rPr lang="en-GB" dirty="0" smtClean="0"/>
              <a:t>This effect is not due to  “publication bias” where only better results are published. </a:t>
            </a:r>
          </a:p>
          <a:p>
            <a:r>
              <a:rPr lang="en-GB" dirty="0" smtClean="0"/>
              <a:t>It is a truth, with theoretical underpinning. </a:t>
            </a:r>
          </a:p>
        </p:txBody>
      </p:sp>
    </p:spTree>
    <p:extLst>
      <p:ext uri="{BB962C8B-B14F-4D97-AF65-F5344CB8AC3E}">
        <p14:creationId xmlns:p14="http://schemas.microsoft.com/office/powerpoint/2010/main" val="2219070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Simple Thought Experiment 1</a:t>
            </a:r>
            <a:endParaRPr lang="en-GB" b="1" dirty="0"/>
          </a:p>
        </p:txBody>
      </p:sp>
      <p:grpSp>
        <p:nvGrpSpPr>
          <p:cNvPr id="20" name="Group 19"/>
          <p:cNvGrpSpPr/>
          <p:nvPr/>
        </p:nvGrpSpPr>
        <p:grpSpPr>
          <a:xfrm>
            <a:off x="539552" y="1469100"/>
            <a:ext cx="7809865" cy="2247932"/>
            <a:chOff x="539552" y="1469100"/>
            <a:chExt cx="7809865" cy="2247932"/>
          </a:xfrm>
        </p:grpSpPr>
        <p:grpSp>
          <p:nvGrpSpPr>
            <p:cNvPr id="16" name="Group 15"/>
            <p:cNvGrpSpPr/>
            <p:nvPr/>
          </p:nvGrpSpPr>
          <p:grpSpPr>
            <a:xfrm>
              <a:off x="971600" y="1469100"/>
              <a:ext cx="6408712" cy="2247932"/>
              <a:chOff x="755576" y="3717032"/>
              <a:chExt cx="6408712" cy="2247932"/>
            </a:xfrm>
          </p:grpSpPr>
          <p:cxnSp>
            <p:nvCxnSpPr>
              <p:cNvPr id="5" name="Straight Arrow Connector 4"/>
              <p:cNvCxnSpPr/>
              <p:nvPr/>
            </p:nvCxnSpPr>
            <p:spPr>
              <a:xfrm>
                <a:off x="755576" y="5949280"/>
                <a:ext cx="6408712" cy="1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55576" y="3717032"/>
                <a:ext cx="0"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5400000">
                <a:off x="4590002" y="5067182"/>
                <a:ext cx="1584176"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626627" y="3876489"/>
                <a:ext cx="1510926" cy="369332"/>
              </a:xfrm>
              <a:prstGeom prst="rect">
                <a:avLst/>
              </a:prstGeom>
              <a:noFill/>
            </p:spPr>
            <p:txBody>
              <a:bodyPr wrap="none" rtlCol="0">
                <a:spAutoFit/>
              </a:bodyPr>
              <a:lstStyle/>
              <a:p>
                <a:r>
                  <a:rPr lang="en-GB" dirty="0" smtClean="0"/>
                  <a:t>Global optima</a:t>
                </a:r>
                <a:endParaRPr lang="en-GB" dirty="0"/>
              </a:p>
            </p:txBody>
          </p:sp>
          <p:sp>
            <p:nvSpPr>
              <p:cNvPr id="14" name="Freeform 13"/>
              <p:cNvSpPr/>
              <p:nvPr/>
            </p:nvSpPr>
            <p:spPr>
              <a:xfrm>
                <a:off x="4614729" y="4674550"/>
                <a:ext cx="1384419" cy="1273323"/>
              </a:xfrm>
              <a:custGeom>
                <a:avLst/>
                <a:gdLst>
                  <a:gd name="connsiteX0" fmla="*/ 0 w 1384419"/>
                  <a:gd name="connsiteY0" fmla="*/ 1273323 h 1273323"/>
                  <a:gd name="connsiteX1" fmla="*/ 170916 w 1384419"/>
                  <a:gd name="connsiteY1" fmla="*/ 1264777 h 1273323"/>
                  <a:gd name="connsiteX2" fmla="*/ 256374 w 1384419"/>
                  <a:gd name="connsiteY2" fmla="*/ 1247686 h 1273323"/>
                  <a:gd name="connsiteX3" fmla="*/ 282011 w 1384419"/>
                  <a:gd name="connsiteY3" fmla="*/ 1230594 h 1273323"/>
                  <a:gd name="connsiteX4" fmla="*/ 307649 w 1384419"/>
                  <a:gd name="connsiteY4" fmla="*/ 1222048 h 1273323"/>
                  <a:gd name="connsiteX5" fmla="*/ 358923 w 1384419"/>
                  <a:gd name="connsiteY5" fmla="*/ 1187865 h 1273323"/>
                  <a:gd name="connsiteX6" fmla="*/ 410198 w 1384419"/>
                  <a:gd name="connsiteY6" fmla="*/ 1136590 h 1273323"/>
                  <a:gd name="connsiteX7" fmla="*/ 444381 w 1384419"/>
                  <a:gd name="connsiteY7" fmla="*/ 1085315 h 1273323"/>
                  <a:gd name="connsiteX8" fmla="*/ 470019 w 1384419"/>
                  <a:gd name="connsiteY8" fmla="*/ 1034041 h 1273323"/>
                  <a:gd name="connsiteX9" fmla="*/ 478564 w 1384419"/>
                  <a:gd name="connsiteY9" fmla="*/ 1008403 h 1273323"/>
                  <a:gd name="connsiteX10" fmla="*/ 495656 w 1384419"/>
                  <a:gd name="connsiteY10" fmla="*/ 846033 h 1273323"/>
                  <a:gd name="connsiteX11" fmla="*/ 504202 w 1384419"/>
                  <a:gd name="connsiteY11" fmla="*/ 786213 h 1273323"/>
                  <a:gd name="connsiteX12" fmla="*/ 521293 w 1384419"/>
                  <a:gd name="connsiteY12" fmla="*/ 734938 h 1273323"/>
                  <a:gd name="connsiteX13" fmla="*/ 538385 w 1384419"/>
                  <a:gd name="connsiteY13" fmla="*/ 589659 h 1273323"/>
                  <a:gd name="connsiteX14" fmla="*/ 546931 w 1384419"/>
                  <a:gd name="connsiteY14" fmla="*/ 256373 h 1273323"/>
                  <a:gd name="connsiteX15" fmla="*/ 572568 w 1384419"/>
                  <a:gd name="connsiteY15" fmla="*/ 51274 h 1273323"/>
                  <a:gd name="connsiteX16" fmla="*/ 581114 w 1384419"/>
                  <a:gd name="connsiteY16" fmla="*/ 17091 h 1273323"/>
                  <a:gd name="connsiteX17" fmla="*/ 606751 w 1384419"/>
                  <a:gd name="connsiteY17" fmla="*/ 0 h 1273323"/>
                  <a:gd name="connsiteX18" fmla="*/ 649480 w 1384419"/>
                  <a:gd name="connsiteY18" fmla="*/ 8545 h 1273323"/>
                  <a:gd name="connsiteX19" fmla="*/ 658026 w 1384419"/>
                  <a:gd name="connsiteY19" fmla="*/ 34183 h 1273323"/>
                  <a:gd name="connsiteX20" fmla="*/ 666572 w 1384419"/>
                  <a:gd name="connsiteY20" fmla="*/ 94003 h 1273323"/>
                  <a:gd name="connsiteX21" fmla="*/ 683664 w 1384419"/>
                  <a:gd name="connsiteY21" fmla="*/ 145278 h 1273323"/>
                  <a:gd name="connsiteX22" fmla="*/ 700755 w 1384419"/>
                  <a:gd name="connsiteY22" fmla="*/ 213644 h 1273323"/>
                  <a:gd name="connsiteX23" fmla="*/ 709301 w 1384419"/>
                  <a:gd name="connsiteY23" fmla="*/ 290557 h 1273323"/>
                  <a:gd name="connsiteX24" fmla="*/ 726392 w 1384419"/>
                  <a:gd name="connsiteY24" fmla="*/ 452927 h 1273323"/>
                  <a:gd name="connsiteX25" fmla="*/ 734938 w 1384419"/>
                  <a:gd name="connsiteY25" fmla="*/ 487110 h 1273323"/>
                  <a:gd name="connsiteX26" fmla="*/ 752030 w 1384419"/>
                  <a:gd name="connsiteY26" fmla="*/ 572568 h 1273323"/>
                  <a:gd name="connsiteX27" fmla="*/ 769121 w 1384419"/>
                  <a:gd name="connsiteY27" fmla="*/ 598205 h 1273323"/>
                  <a:gd name="connsiteX28" fmla="*/ 777667 w 1384419"/>
                  <a:gd name="connsiteY28" fmla="*/ 623843 h 1273323"/>
                  <a:gd name="connsiteX29" fmla="*/ 794759 w 1384419"/>
                  <a:gd name="connsiteY29" fmla="*/ 649480 h 1273323"/>
                  <a:gd name="connsiteX30" fmla="*/ 820396 w 1384419"/>
                  <a:gd name="connsiteY30" fmla="*/ 700755 h 1273323"/>
                  <a:gd name="connsiteX31" fmla="*/ 846034 w 1384419"/>
                  <a:gd name="connsiteY31" fmla="*/ 769121 h 1273323"/>
                  <a:gd name="connsiteX32" fmla="*/ 863125 w 1384419"/>
                  <a:gd name="connsiteY32" fmla="*/ 828942 h 1273323"/>
                  <a:gd name="connsiteX33" fmla="*/ 880217 w 1384419"/>
                  <a:gd name="connsiteY33" fmla="*/ 854579 h 1273323"/>
                  <a:gd name="connsiteX34" fmla="*/ 888763 w 1384419"/>
                  <a:gd name="connsiteY34" fmla="*/ 888762 h 1273323"/>
                  <a:gd name="connsiteX35" fmla="*/ 905854 w 1384419"/>
                  <a:gd name="connsiteY35" fmla="*/ 922945 h 1273323"/>
                  <a:gd name="connsiteX36" fmla="*/ 957129 w 1384419"/>
                  <a:gd name="connsiteY36" fmla="*/ 999857 h 1273323"/>
                  <a:gd name="connsiteX37" fmla="*/ 991312 w 1384419"/>
                  <a:gd name="connsiteY37" fmla="*/ 1051132 h 1273323"/>
                  <a:gd name="connsiteX38" fmla="*/ 1008404 w 1384419"/>
                  <a:gd name="connsiteY38" fmla="*/ 1076770 h 1273323"/>
                  <a:gd name="connsiteX39" fmla="*/ 1034041 w 1384419"/>
                  <a:gd name="connsiteY39" fmla="*/ 1093861 h 1273323"/>
                  <a:gd name="connsiteX40" fmla="*/ 1076770 w 1384419"/>
                  <a:gd name="connsiteY40" fmla="*/ 1136590 h 1273323"/>
                  <a:gd name="connsiteX41" fmla="*/ 1093862 w 1384419"/>
                  <a:gd name="connsiteY41" fmla="*/ 1162228 h 1273323"/>
                  <a:gd name="connsiteX42" fmla="*/ 1170774 w 1384419"/>
                  <a:gd name="connsiteY42" fmla="*/ 1204957 h 1273323"/>
                  <a:gd name="connsiteX43" fmla="*/ 1196411 w 1384419"/>
                  <a:gd name="connsiteY43" fmla="*/ 1222048 h 1273323"/>
                  <a:gd name="connsiteX44" fmla="*/ 1247686 w 1384419"/>
                  <a:gd name="connsiteY44" fmla="*/ 1239140 h 1273323"/>
                  <a:gd name="connsiteX45" fmla="*/ 1298961 w 1384419"/>
                  <a:gd name="connsiteY45" fmla="*/ 1256231 h 1273323"/>
                  <a:gd name="connsiteX46" fmla="*/ 1341690 w 1384419"/>
                  <a:gd name="connsiteY46" fmla="*/ 1264777 h 1273323"/>
                  <a:gd name="connsiteX47" fmla="*/ 1384419 w 1384419"/>
                  <a:gd name="connsiteY47" fmla="*/ 1256231 h 127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4419" h="1273323">
                    <a:moveTo>
                      <a:pt x="0" y="1273323"/>
                    </a:moveTo>
                    <a:cubicBezTo>
                      <a:pt x="56972" y="1270474"/>
                      <a:pt x="114041" y="1269152"/>
                      <a:pt x="170916" y="1264777"/>
                    </a:cubicBezTo>
                    <a:cubicBezTo>
                      <a:pt x="201177" y="1262449"/>
                      <a:pt x="227477" y="1254910"/>
                      <a:pt x="256374" y="1247686"/>
                    </a:cubicBezTo>
                    <a:cubicBezTo>
                      <a:pt x="264920" y="1241989"/>
                      <a:pt x="272825" y="1235187"/>
                      <a:pt x="282011" y="1230594"/>
                    </a:cubicBezTo>
                    <a:cubicBezTo>
                      <a:pt x="290068" y="1226565"/>
                      <a:pt x="300154" y="1227045"/>
                      <a:pt x="307649" y="1222048"/>
                    </a:cubicBezTo>
                    <a:cubicBezTo>
                      <a:pt x="371665" y="1179371"/>
                      <a:pt x="297963" y="1208186"/>
                      <a:pt x="358923" y="1187865"/>
                    </a:cubicBezTo>
                    <a:cubicBezTo>
                      <a:pt x="376015" y="1170773"/>
                      <a:pt x="396790" y="1156702"/>
                      <a:pt x="410198" y="1136590"/>
                    </a:cubicBezTo>
                    <a:cubicBezTo>
                      <a:pt x="421592" y="1119498"/>
                      <a:pt x="437885" y="1104802"/>
                      <a:pt x="444381" y="1085315"/>
                    </a:cubicBezTo>
                    <a:cubicBezTo>
                      <a:pt x="456175" y="1049934"/>
                      <a:pt x="447930" y="1067173"/>
                      <a:pt x="470019" y="1034041"/>
                    </a:cubicBezTo>
                    <a:cubicBezTo>
                      <a:pt x="472867" y="1025495"/>
                      <a:pt x="476610" y="1017197"/>
                      <a:pt x="478564" y="1008403"/>
                    </a:cubicBezTo>
                    <a:cubicBezTo>
                      <a:pt x="491734" y="949137"/>
                      <a:pt x="488958" y="913006"/>
                      <a:pt x="495656" y="846033"/>
                    </a:cubicBezTo>
                    <a:cubicBezTo>
                      <a:pt x="497660" y="825991"/>
                      <a:pt x="499673" y="805840"/>
                      <a:pt x="504202" y="786213"/>
                    </a:cubicBezTo>
                    <a:cubicBezTo>
                      <a:pt x="508253" y="768658"/>
                      <a:pt x="521293" y="734938"/>
                      <a:pt x="521293" y="734938"/>
                    </a:cubicBezTo>
                    <a:cubicBezTo>
                      <a:pt x="527737" y="689831"/>
                      <a:pt x="536576" y="633969"/>
                      <a:pt x="538385" y="589659"/>
                    </a:cubicBezTo>
                    <a:cubicBezTo>
                      <a:pt x="542917" y="478620"/>
                      <a:pt x="541090" y="367351"/>
                      <a:pt x="546931" y="256373"/>
                    </a:cubicBezTo>
                    <a:cubicBezTo>
                      <a:pt x="548740" y="221999"/>
                      <a:pt x="561316" y="107534"/>
                      <a:pt x="572568" y="51274"/>
                    </a:cubicBezTo>
                    <a:cubicBezTo>
                      <a:pt x="574871" y="39757"/>
                      <a:pt x="574599" y="26863"/>
                      <a:pt x="581114" y="17091"/>
                    </a:cubicBezTo>
                    <a:cubicBezTo>
                      <a:pt x="586811" y="8545"/>
                      <a:pt x="598205" y="5697"/>
                      <a:pt x="606751" y="0"/>
                    </a:cubicBezTo>
                    <a:cubicBezTo>
                      <a:pt x="620994" y="2848"/>
                      <a:pt x="637394" y="488"/>
                      <a:pt x="649480" y="8545"/>
                    </a:cubicBezTo>
                    <a:cubicBezTo>
                      <a:pt x="656975" y="13542"/>
                      <a:pt x="656259" y="25350"/>
                      <a:pt x="658026" y="34183"/>
                    </a:cubicBezTo>
                    <a:cubicBezTo>
                      <a:pt x="661976" y="53934"/>
                      <a:pt x="662043" y="74376"/>
                      <a:pt x="666572" y="94003"/>
                    </a:cubicBezTo>
                    <a:cubicBezTo>
                      <a:pt x="670623" y="111558"/>
                      <a:pt x="680131" y="127612"/>
                      <a:pt x="683664" y="145278"/>
                    </a:cubicBezTo>
                    <a:cubicBezTo>
                      <a:pt x="693975" y="196840"/>
                      <a:pt x="687616" y="174227"/>
                      <a:pt x="700755" y="213644"/>
                    </a:cubicBezTo>
                    <a:cubicBezTo>
                      <a:pt x="703604" y="239282"/>
                      <a:pt x="706553" y="264908"/>
                      <a:pt x="709301" y="290557"/>
                    </a:cubicBezTo>
                    <a:cubicBezTo>
                      <a:pt x="715099" y="344670"/>
                      <a:pt x="713192" y="400130"/>
                      <a:pt x="726392" y="452927"/>
                    </a:cubicBezTo>
                    <a:cubicBezTo>
                      <a:pt x="729241" y="464321"/>
                      <a:pt x="732635" y="475593"/>
                      <a:pt x="734938" y="487110"/>
                    </a:cubicBezTo>
                    <a:cubicBezTo>
                      <a:pt x="737589" y="500366"/>
                      <a:pt x="744586" y="555198"/>
                      <a:pt x="752030" y="572568"/>
                    </a:cubicBezTo>
                    <a:cubicBezTo>
                      <a:pt x="756076" y="582008"/>
                      <a:pt x="764528" y="589019"/>
                      <a:pt x="769121" y="598205"/>
                    </a:cubicBezTo>
                    <a:cubicBezTo>
                      <a:pt x="773150" y="606262"/>
                      <a:pt x="773638" y="615786"/>
                      <a:pt x="777667" y="623843"/>
                    </a:cubicBezTo>
                    <a:cubicBezTo>
                      <a:pt x="782260" y="633029"/>
                      <a:pt x="790166" y="640294"/>
                      <a:pt x="794759" y="649480"/>
                    </a:cubicBezTo>
                    <a:cubicBezTo>
                      <a:pt x="830148" y="720255"/>
                      <a:pt x="771406" y="627265"/>
                      <a:pt x="820396" y="700755"/>
                    </a:cubicBezTo>
                    <a:cubicBezTo>
                      <a:pt x="836885" y="783198"/>
                      <a:pt x="816693" y="710438"/>
                      <a:pt x="846034" y="769121"/>
                    </a:cubicBezTo>
                    <a:cubicBezTo>
                      <a:pt x="862658" y="802368"/>
                      <a:pt x="846703" y="790625"/>
                      <a:pt x="863125" y="828942"/>
                    </a:cubicBezTo>
                    <a:cubicBezTo>
                      <a:pt x="867171" y="838382"/>
                      <a:pt x="874520" y="846033"/>
                      <a:pt x="880217" y="854579"/>
                    </a:cubicBezTo>
                    <a:cubicBezTo>
                      <a:pt x="883066" y="865973"/>
                      <a:pt x="884639" y="877765"/>
                      <a:pt x="888763" y="888762"/>
                    </a:cubicBezTo>
                    <a:cubicBezTo>
                      <a:pt x="893236" y="900690"/>
                      <a:pt x="899300" y="912021"/>
                      <a:pt x="905854" y="922945"/>
                    </a:cubicBezTo>
                    <a:cubicBezTo>
                      <a:pt x="905874" y="922979"/>
                      <a:pt x="948572" y="987022"/>
                      <a:pt x="957129" y="999857"/>
                    </a:cubicBezTo>
                    <a:lnTo>
                      <a:pt x="991312" y="1051132"/>
                    </a:lnTo>
                    <a:cubicBezTo>
                      <a:pt x="997009" y="1059678"/>
                      <a:pt x="999858" y="1071073"/>
                      <a:pt x="1008404" y="1076770"/>
                    </a:cubicBezTo>
                    <a:lnTo>
                      <a:pt x="1034041" y="1093861"/>
                    </a:lnTo>
                    <a:cubicBezTo>
                      <a:pt x="1079621" y="1162231"/>
                      <a:pt x="1019797" y="1079617"/>
                      <a:pt x="1076770" y="1136590"/>
                    </a:cubicBezTo>
                    <a:cubicBezTo>
                      <a:pt x="1084033" y="1143853"/>
                      <a:pt x="1086132" y="1155464"/>
                      <a:pt x="1093862" y="1162228"/>
                    </a:cubicBezTo>
                    <a:cubicBezTo>
                      <a:pt x="1165710" y="1225096"/>
                      <a:pt x="1119913" y="1179527"/>
                      <a:pt x="1170774" y="1204957"/>
                    </a:cubicBezTo>
                    <a:cubicBezTo>
                      <a:pt x="1179960" y="1209550"/>
                      <a:pt x="1187026" y="1217877"/>
                      <a:pt x="1196411" y="1222048"/>
                    </a:cubicBezTo>
                    <a:cubicBezTo>
                      <a:pt x="1212874" y="1229365"/>
                      <a:pt x="1230594" y="1233443"/>
                      <a:pt x="1247686" y="1239140"/>
                    </a:cubicBezTo>
                    <a:cubicBezTo>
                      <a:pt x="1247699" y="1239144"/>
                      <a:pt x="1298948" y="1256228"/>
                      <a:pt x="1298961" y="1256231"/>
                    </a:cubicBezTo>
                    <a:lnTo>
                      <a:pt x="1341690" y="1264777"/>
                    </a:lnTo>
                    <a:lnTo>
                      <a:pt x="1384419" y="12562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973652" y="4725824"/>
                <a:ext cx="1392965" cy="1239140"/>
              </a:xfrm>
              <a:custGeom>
                <a:avLst/>
                <a:gdLst>
                  <a:gd name="connsiteX0" fmla="*/ 0 w 1392965"/>
                  <a:gd name="connsiteY0" fmla="*/ 1239140 h 1239140"/>
                  <a:gd name="connsiteX1" fmla="*/ 68367 w 1392965"/>
                  <a:gd name="connsiteY1" fmla="*/ 1170774 h 1239140"/>
                  <a:gd name="connsiteX2" fmla="*/ 94004 w 1392965"/>
                  <a:gd name="connsiteY2" fmla="*/ 1145137 h 1239140"/>
                  <a:gd name="connsiteX3" fmla="*/ 119641 w 1392965"/>
                  <a:gd name="connsiteY3" fmla="*/ 1110954 h 1239140"/>
                  <a:gd name="connsiteX4" fmla="*/ 162370 w 1392965"/>
                  <a:gd name="connsiteY4" fmla="*/ 1051133 h 1239140"/>
                  <a:gd name="connsiteX5" fmla="*/ 196554 w 1392965"/>
                  <a:gd name="connsiteY5" fmla="*/ 999858 h 1239140"/>
                  <a:gd name="connsiteX6" fmla="*/ 213645 w 1392965"/>
                  <a:gd name="connsiteY6" fmla="*/ 974221 h 1239140"/>
                  <a:gd name="connsiteX7" fmla="*/ 230737 w 1392965"/>
                  <a:gd name="connsiteY7" fmla="*/ 948583 h 1239140"/>
                  <a:gd name="connsiteX8" fmla="*/ 239283 w 1392965"/>
                  <a:gd name="connsiteY8" fmla="*/ 922946 h 1239140"/>
                  <a:gd name="connsiteX9" fmla="*/ 273466 w 1392965"/>
                  <a:gd name="connsiteY9" fmla="*/ 863126 h 1239140"/>
                  <a:gd name="connsiteX10" fmla="*/ 290557 w 1392965"/>
                  <a:gd name="connsiteY10" fmla="*/ 811851 h 1239140"/>
                  <a:gd name="connsiteX11" fmla="*/ 299103 w 1392965"/>
                  <a:gd name="connsiteY11" fmla="*/ 777668 h 1239140"/>
                  <a:gd name="connsiteX12" fmla="*/ 316195 w 1392965"/>
                  <a:gd name="connsiteY12" fmla="*/ 726393 h 1239140"/>
                  <a:gd name="connsiteX13" fmla="*/ 324741 w 1392965"/>
                  <a:gd name="connsiteY13" fmla="*/ 700755 h 1239140"/>
                  <a:gd name="connsiteX14" fmla="*/ 333286 w 1392965"/>
                  <a:gd name="connsiteY14" fmla="*/ 640935 h 1239140"/>
                  <a:gd name="connsiteX15" fmla="*/ 350378 w 1392965"/>
                  <a:gd name="connsiteY15" fmla="*/ 589660 h 1239140"/>
                  <a:gd name="connsiteX16" fmla="*/ 358924 w 1392965"/>
                  <a:gd name="connsiteY16" fmla="*/ 555477 h 1239140"/>
                  <a:gd name="connsiteX17" fmla="*/ 367469 w 1392965"/>
                  <a:gd name="connsiteY17" fmla="*/ 470019 h 1239140"/>
                  <a:gd name="connsiteX18" fmla="*/ 376015 w 1392965"/>
                  <a:gd name="connsiteY18" fmla="*/ 418744 h 1239140"/>
                  <a:gd name="connsiteX19" fmla="*/ 384561 w 1392965"/>
                  <a:gd name="connsiteY19" fmla="*/ 333286 h 1239140"/>
                  <a:gd name="connsiteX20" fmla="*/ 401653 w 1392965"/>
                  <a:gd name="connsiteY20" fmla="*/ 196554 h 1239140"/>
                  <a:gd name="connsiteX21" fmla="*/ 418744 w 1392965"/>
                  <a:gd name="connsiteY21" fmla="*/ 145279 h 1239140"/>
                  <a:gd name="connsiteX22" fmla="*/ 444382 w 1392965"/>
                  <a:gd name="connsiteY22" fmla="*/ 119641 h 1239140"/>
                  <a:gd name="connsiteX23" fmla="*/ 461473 w 1392965"/>
                  <a:gd name="connsiteY23" fmla="*/ 85458 h 1239140"/>
                  <a:gd name="connsiteX24" fmla="*/ 512748 w 1392965"/>
                  <a:gd name="connsiteY24" fmla="*/ 34183 h 1239140"/>
                  <a:gd name="connsiteX25" fmla="*/ 555477 w 1392965"/>
                  <a:gd name="connsiteY25" fmla="*/ 0 h 1239140"/>
                  <a:gd name="connsiteX26" fmla="*/ 589660 w 1392965"/>
                  <a:gd name="connsiteY26" fmla="*/ 51275 h 1239140"/>
                  <a:gd name="connsiteX27" fmla="*/ 606752 w 1392965"/>
                  <a:gd name="connsiteY27" fmla="*/ 76912 h 1239140"/>
                  <a:gd name="connsiteX28" fmla="*/ 623843 w 1392965"/>
                  <a:gd name="connsiteY28" fmla="*/ 128187 h 1239140"/>
                  <a:gd name="connsiteX29" fmla="*/ 632389 w 1392965"/>
                  <a:gd name="connsiteY29" fmla="*/ 170916 h 1239140"/>
                  <a:gd name="connsiteX30" fmla="*/ 640935 w 1392965"/>
                  <a:gd name="connsiteY30" fmla="*/ 222191 h 1239140"/>
                  <a:gd name="connsiteX31" fmla="*/ 649481 w 1392965"/>
                  <a:gd name="connsiteY31" fmla="*/ 247828 h 1239140"/>
                  <a:gd name="connsiteX32" fmla="*/ 658027 w 1392965"/>
                  <a:gd name="connsiteY32" fmla="*/ 290557 h 1239140"/>
                  <a:gd name="connsiteX33" fmla="*/ 666572 w 1392965"/>
                  <a:gd name="connsiteY33" fmla="*/ 316195 h 1239140"/>
                  <a:gd name="connsiteX34" fmla="*/ 683664 w 1392965"/>
                  <a:gd name="connsiteY34" fmla="*/ 410198 h 1239140"/>
                  <a:gd name="connsiteX35" fmla="*/ 700755 w 1392965"/>
                  <a:gd name="connsiteY35" fmla="*/ 461473 h 1239140"/>
                  <a:gd name="connsiteX36" fmla="*/ 717847 w 1392965"/>
                  <a:gd name="connsiteY36" fmla="*/ 521294 h 1239140"/>
                  <a:gd name="connsiteX37" fmla="*/ 726393 w 1392965"/>
                  <a:gd name="connsiteY37" fmla="*/ 555477 h 1239140"/>
                  <a:gd name="connsiteX38" fmla="*/ 743484 w 1392965"/>
                  <a:gd name="connsiteY38" fmla="*/ 606752 h 1239140"/>
                  <a:gd name="connsiteX39" fmla="*/ 760576 w 1392965"/>
                  <a:gd name="connsiteY39" fmla="*/ 666572 h 1239140"/>
                  <a:gd name="connsiteX40" fmla="*/ 777668 w 1392965"/>
                  <a:gd name="connsiteY40" fmla="*/ 692210 h 1239140"/>
                  <a:gd name="connsiteX41" fmla="*/ 803305 w 1392965"/>
                  <a:gd name="connsiteY41" fmla="*/ 769122 h 1239140"/>
                  <a:gd name="connsiteX42" fmla="*/ 811851 w 1392965"/>
                  <a:gd name="connsiteY42" fmla="*/ 794759 h 1239140"/>
                  <a:gd name="connsiteX43" fmla="*/ 820397 w 1392965"/>
                  <a:gd name="connsiteY43" fmla="*/ 820397 h 1239140"/>
                  <a:gd name="connsiteX44" fmla="*/ 854580 w 1392965"/>
                  <a:gd name="connsiteY44" fmla="*/ 880217 h 1239140"/>
                  <a:gd name="connsiteX45" fmla="*/ 888763 w 1392965"/>
                  <a:gd name="connsiteY45" fmla="*/ 931492 h 1239140"/>
                  <a:gd name="connsiteX46" fmla="*/ 957129 w 1392965"/>
                  <a:gd name="connsiteY46" fmla="*/ 1008404 h 1239140"/>
                  <a:gd name="connsiteX47" fmla="*/ 1008404 w 1392965"/>
                  <a:gd name="connsiteY47" fmla="*/ 1042587 h 1239140"/>
                  <a:gd name="connsiteX48" fmla="*/ 1042587 w 1392965"/>
                  <a:gd name="connsiteY48" fmla="*/ 1059679 h 1239140"/>
                  <a:gd name="connsiteX49" fmla="*/ 1128045 w 1392965"/>
                  <a:gd name="connsiteY49" fmla="*/ 1102408 h 1239140"/>
                  <a:gd name="connsiteX50" fmla="*/ 1230595 w 1392965"/>
                  <a:gd name="connsiteY50" fmla="*/ 1153683 h 1239140"/>
                  <a:gd name="connsiteX51" fmla="*/ 1256232 w 1392965"/>
                  <a:gd name="connsiteY51" fmla="*/ 1162228 h 1239140"/>
                  <a:gd name="connsiteX52" fmla="*/ 1281869 w 1392965"/>
                  <a:gd name="connsiteY52" fmla="*/ 1179320 h 1239140"/>
                  <a:gd name="connsiteX53" fmla="*/ 1307507 w 1392965"/>
                  <a:gd name="connsiteY53" fmla="*/ 1187866 h 1239140"/>
                  <a:gd name="connsiteX54" fmla="*/ 1358782 w 1392965"/>
                  <a:gd name="connsiteY54" fmla="*/ 1222049 h 1239140"/>
                  <a:gd name="connsiteX55" fmla="*/ 1392965 w 1392965"/>
                  <a:gd name="connsiteY55" fmla="*/ 1213503 h 12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92965" h="1239140">
                    <a:moveTo>
                      <a:pt x="0" y="1239140"/>
                    </a:moveTo>
                    <a:lnTo>
                      <a:pt x="68367" y="1170774"/>
                    </a:lnTo>
                    <a:cubicBezTo>
                      <a:pt x="76913" y="1162228"/>
                      <a:pt x="86753" y="1154805"/>
                      <a:pt x="94004" y="1145137"/>
                    </a:cubicBezTo>
                    <a:lnTo>
                      <a:pt x="119641" y="1110954"/>
                    </a:lnTo>
                    <a:cubicBezTo>
                      <a:pt x="136521" y="1060314"/>
                      <a:pt x="116024" y="1109065"/>
                      <a:pt x="162370" y="1051133"/>
                    </a:cubicBezTo>
                    <a:cubicBezTo>
                      <a:pt x="175202" y="1035093"/>
                      <a:pt x="185159" y="1016950"/>
                      <a:pt x="196554" y="999858"/>
                    </a:cubicBezTo>
                    <a:lnTo>
                      <a:pt x="213645" y="974221"/>
                    </a:lnTo>
                    <a:cubicBezTo>
                      <a:pt x="219342" y="965675"/>
                      <a:pt x="227489" y="958327"/>
                      <a:pt x="230737" y="948583"/>
                    </a:cubicBezTo>
                    <a:cubicBezTo>
                      <a:pt x="233586" y="940037"/>
                      <a:pt x="235735" y="931226"/>
                      <a:pt x="239283" y="922946"/>
                    </a:cubicBezTo>
                    <a:cubicBezTo>
                      <a:pt x="252295" y="892584"/>
                      <a:pt x="256299" y="888876"/>
                      <a:pt x="273466" y="863126"/>
                    </a:cubicBezTo>
                    <a:cubicBezTo>
                      <a:pt x="279163" y="846034"/>
                      <a:pt x="286187" y="829329"/>
                      <a:pt x="290557" y="811851"/>
                    </a:cubicBezTo>
                    <a:cubicBezTo>
                      <a:pt x="293406" y="800457"/>
                      <a:pt x="295728" y="788918"/>
                      <a:pt x="299103" y="777668"/>
                    </a:cubicBezTo>
                    <a:cubicBezTo>
                      <a:pt x="304280" y="760412"/>
                      <a:pt x="310498" y="743485"/>
                      <a:pt x="316195" y="726393"/>
                    </a:cubicBezTo>
                    <a:lnTo>
                      <a:pt x="324741" y="700755"/>
                    </a:lnTo>
                    <a:cubicBezTo>
                      <a:pt x="327589" y="680815"/>
                      <a:pt x="328757" y="660562"/>
                      <a:pt x="333286" y="640935"/>
                    </a:cubicBezTo>
                    <a:cubicBezTo>
                      <a:pt x="337337" y="623380"/>
                      <a:pt x="346008" y="607138"/>
                      <a:pt x="350378" y="589660"/>
                    </a:cubicBezTo>
                    <a:lnTo>
                      <a:pt x="358924" y="555477"/>
                    </a:lnTo>
                    <a:cubicBezTo>
                      <a:pt x="361772" y="526991"/>
                      <a:pt x="363918" y="498426"/>
                      <a:pt x="367469" y="470019"/>
                    </a:cubicBezTo>
                    <a:cubicBezTo>
                      <a:pt x="369618" y="452825"/>
                      <a:pt x="373866" y="435938"/>
                      <a:pt x="376015" y="418744"/>
                    </a:cubicBezTo>
                    <a:cubicBezTo>
                      <a:pt x="379566" y="390337"/>
                      <a:pt x="381564" y="361757"/>
                      <a:pt x="384561" y="333286"/>
                    </a:cubicBezTo>
                    <a:cubicBezTo>
                      <a:pt x="386230" y="317435"/>
                      <a:pt x="396566" y="218597"/>
                      <a:pt x="401653" y="196554"/>
                    </a:cubicBezTo>
                    <a:cubicBezTo>
                      <a:pt x="405704" y="178999"/>
                      <a:pt x="406005" y="158018"/>
                      <a:pt x="418744" y="145279"/>
                    </a:cubicBezTo>
                    <a:lnTo>
                      <a:pt x="444382" y="119641"/>
                    </a:lnTo>
                    <a:cubicBezTo>
                      <a:pt x="450079" y="108247"/>
                      <a:pt x="453515" y="95406"/>
                      <a:pt x="461473" y="85458"/>
                    </a:cubicBezTo>
                    <a:cubicBezTo>
                      <a:pt x="476573" y="66583"/>
                      <a:pt x="499340" y="54294"/>
                      <a:pt x="512748" y="34183"/>
                    </a:cubicBezTo>
                    <a:cubicBezTo>
                      <a:pt x="534837" y="1051"/>
                      <a:pt x="520096" y="11794"/>
                      <a:pt x="555477" y="0"/>
                    </a:cubicBezTo>
                    <a:lnTo>
                      <a:pt x="589660" y="51275"/>
                    </a:lnTo>
                    <a:lnTo>
                      <a:pt x="606752" y="76912"/>
                    </a:lnTo>
                    <a:cubicBezTo>
                      <a:pt x="612449" y="94004"/>
                      <a:pt x="620310" y="110521"/>
                      <a:pt x="623843" y="128187"/>
                    </a:cubicBezTo>
                    <a:cubicBezTo>
                      <a:pt x="626692" y="142430"/>
                      <a:pt x="629791" y="156625"/>
                      <a:pt x="632389" y="170916"/>
                    </a:cubicBezTo>
                    <a:cubicBezTo>
                      <a:pt x="635489" y="187964"/>
                      <a:pt x="637176" y="205276"/>
                      <a:pt x="640935" y="222191"/>
                    </a:cubicBezTo>
                    <a:cubicBezTo>
                      <a:pt x="642889" y="230984"/>
                      <a:pt x="647296" y="239089"/>
                      <a:pt x="649481" y="247828"/>
                    </a:cubicBezTo>
                    <a:cubicBezTo>
                      <a:pt x="653004" y="261919"/>
                      <a:pt x="654504" y="276466"/>
                      <a:pt x="658027" y="290557"/>
                    </a:cubicBezTo>
                    <a:cubicBezTo>
                      <a:pt x="660212" y="299296"/>
                      <a:pt x="664618" y="307401"/>
                      <a:pt x="666572" y="316195"/>
                    </a:cubicBezTo>
                    <a:cubicBezTo>
                      <a:pt x="674388" y="351369"/>
                      <a:pt x="674333" y="375985"/>
                      <a:pt x="683664" y="410198"/>
                    </a:cubicBezTo>
                    <a:cubicBezTo>
                      <a:pt x="688404" y="427579"/>
                      <a:pt x="696385" y="443995"/>
                      <a:pt x="700755" y="461473"/>
                    </a:cubicBezTo>
                    <a:cubicBezTo>
                      <a:pt x="727471" y="568333"/>
                      <a:pt x="693327" y="435475"/>
                      <a:pt x="717847" y="521294"/>
                    </a:cubicBezTo>
                    <a:cubicBezTo>
                      <a:pt x="721074" y="532587"/>
                      <a:pt x="723018" y="544227"/>
                      <a:pt x="726393" y="555477"/>
                    </a:cubicBezTo>
                    <a:cubicBezTo>
                      <a:pt x="731570" y="572733"/>
                      <a:pt x="739114" y="589274"/>
                      <a:pt x="743484" y="606752"/>
                    </a:cubicBezTo>
                    <a:cubicBezTo>
                      <a:pt x="746222" y="617705"/>
                      <a:pt x="754446" y="654312"/>
                      <a:pt x="760576" y="666572"/>
                    </a:cubicBezTo>
                    <a:cubicBezTo>
                      <a:pt x="765169" y="675759"/>
                      <a:pt x="771971" y="683664"/>
                      <a:pt x="777668" y="692210"/>
                    </a:cubicBezTo>
                    <a:lnTo>
                      <a:pt x="803305" y="769122"/>
                    </a:lnTo>
                    <a:lnTo>
                      <a:pt x="811851" y="794759"/>
                    </a:lnTo>
                    <a:cubicBezTo>
                      <a:pt x="814700" y="803305"/>
                      <a:pt x="816368" y="812340"/>
                      <a:pt x="820397" y="820397"/>
                    </a:cubicBezTo>
                    <a:cubicBezTo>
                      <a:pt x="842081" y="863766"/>
                      <a:pt x="830421" y="843980"/>
                      <a:pt x="854580" y="880217"/>
                    </a:cubicBezTo>
                    <a:cubicBezTo>
                      <a:pt x="869598" y="925272"/>
                      <a:pt x="853200" y="888817"/>
                      <a:pt x="888763" y="931492"/>
                    </a:cubicBezTo>
                    <a:cubicBezTo>
                      <a:pt x="920870" y="970020"/>
                      <a:pt x="894811" y="966859"/>
                      <a:pt x="957129" y="1008404"/>
                    </a:cubicBezTo>
                    <a:cubicBezTo>
                      <a:pt x="974221" y="1019798"/>
                      <a:pt x="990031" y="1033400"/>
                      <a:pt x="1008404" y="1042587"/>
                    </a:cubicBezTo>
                    <a:cubicBezTo>
                      <a:pt x="1019798" y="1048284"/>
                      <a:pt x="1031663" y="1053125"/>
                      <a:pt x="1042587" y="1059679"/>
                    </a:cubicBezTo>
                    <a:cubicBezTo>
                      <a:pt x="1115261" y="1103284"/>
                      <a:pt x="1067286" y="1087218"/>
                      <a:pt x="1128045" y="1102408"/>
                    </a:cubicBezTo>
                    <a:cubicBezTo>
                      <a:pt x="1194308" y="1146583"/>
                      <a:pt x="1159835" y="1130097"/>
                      <a:pt x="1230595" y="1153683"/>
                    </a:cubicBezTo>
                    <a:lnTo>
                      <a:pt x="1256232" y="1162228"/>
                    </a:lnTo>
                    <a:cubicBezTo>
                      <a:pt x="1264778" y="1167925"/>
                      <a:pt x="1272683" y="1174727"/>
                      <a:pt x="1281869" y="1179320"/>
                    </a:cubicBezTo>
                    <a:cubicBezTo>
                      <a:pt x="1289926" y="1183349"/>
                      <a:pt x="1299632" y="1183491"/>
                      <a:pt x="1307507" y="1187866"/>
                    </a:cubicBezTo>
                    <a:cubicBezTo>
                      <a:pt x="1325464" y="1197842"/>
                      <a:pt x="1358782" y="1222049"/>
                      <a:pt x="1358782" y="1222049"/>
                    </a:cubicBezTo>
                    <a:lnTo>
                      <a:pt x="1392965" y="121350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6948264" y="3212976"/>
              <a:ext cx="1401153" cy="369332"/>
            </a:xfrm>
            <a:prstGeom prst="rect">
              <a:avLst/>
            </a:prstGeom>
            <a:noFill/>
          </p:spPr>
          <p:txBody>
            <a:bodyPr wrap="none" rtlCol="0">
              <a:spAutoFit/>
            </a:bodyPr>
            <a:lstStyle/>
            <a:p>
              <a:r>
                <a:rPr lang="en-GB" dirty="0" smtClean="0"/>
                <a:t>Search space</a:t>
              </a:r>
              <a:endParaRPr lang="en-GB" dirty="0"/>
            </a:p>
          </p:txBody>
        </p:sp>
        <p:sp>
          <p:nvSpPr>
            <p:cNvPr id="18" name="TextBox 17"/>
            <p:cNvSpPr txBox="1"/>
            <p:nvPr/>
          </p:nvSpPr>
          <p:spPr>
            <a:xfrm rot="16200000">
              <a:off x="124791" y="2334151"/>
              <a:ext cx="1198854" cy="369332"/>
            </a:xfrm>
            <a:prstGeom prst="rect">
              <a:avLst/>
            </a:prstGeom>
            <a:noFill/>
          </p:spPr>
          <p:txBody>
            <a:bodyPr wrap="none" rtlCol="0">
              <a:spAutoFit/>
            </a:bodyPr>
            <a:lstStyle/>
            <a:p>
              <a:r>
                <a:rPr lang="en-GB" dirty="0" smtClean="0"/>
                <a:t>probability</a:t>
              </a:r>
              <a:endParaRPr lang="en-GB" dirty="0"/>
            </a:p>
          </p:txBody>
        </p:sp>
        <p:sp>
          <p:nvSpPr>
            <p:cNvPr id="19" name="TextBox 18"/>
            <p:cNvSpPr txBox="1"/>
            <p:nvPr/>
          </p:nvSpPr>
          <p:spPr>
            <a:xfrm>
              <a:off x="2411760" y="2348880"/>
              <a:ext cx="2187778" cy="646331"/>
            </a:xfrm>
            <a:prstGeom prst="rect">
              <a:avLst/>
            </a:prstGeom>
            <a:noFill/>
          </p:spPr>
          <p:txBody>
            <a:bodyPr wrap="none" rtlCol="0">
              <a:spAutoFit/>
            </a:bodyPr>
            <a:lstStyle/>
            <a:p>
              <a:r>
                <a:rPr lang="en-GB" dirty="0" smtClean="0"/>
                <a:t>Two distributions</a:t>
              </a:r>
            </a:p>
            <a:p>
              <a:r>
                <a:rPr lang="en-GB" dirty="0"/>
                <a:t>f</a:t>
              </a:r>
              <a:r>
                <a:rPr lang="en-GB" dirty="0" smtClean="0"/>
                <a:t>rom two sets of runs</a:t>
              </a:r>
              <a:endParaRPr lang="en-GB" dirty="0"/>
            </a:p>
          </p:txBody>
        </p:sp>
      </p:grpSp>
    </p:spTree>
    <p:extLst>
      <p:ext uri="{BB962C8B-B14F-4D97-AF65-F5344CB8AC3E}">
        <p14:creationId xmlns:p14="http://schemas.microsoft.com/office/powerpoint/2010/main" val="2482130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Simple Thought Experiment 2</a:t>
            </a:r>
            <a:endParaRPr lang="en-GB" b="1" dirty="0"/>
          </a:p>
        </p:txBody>
      </p:sp>
      <p:grpSp>
        <p:nvGrpSpPr>
          <p:cNvPr id="20" name="Group 19"/>
          <p:cNvGrpSpPr/>
          <p:nvPr/>
        </p:nvGrpSpPr>
        <p:grpSpPr>
          <a:xfrm>
            <a:off x="539552" y="1469100"/>
            <a:ext cx="7809865" cy="2247932"/>
            <a:chOff x="539552" y="1469100"/>
            <a:chExt cx="7809865" cy="2247932"/>
          </a:xfrm>
        </p:grpSpPr>
        <p:grpSp>
          <p:nvGrpSpPr>
            <p:cNvPr id="16" name="Group 15"/>
            <p:cNvGrpSpPr/>
            <p:nvPr/>
          </p:nvGrpSpPr>
          <p:grpSpPr>
            <a:xfrm>
              <a:off x="971600" y="1469100"/>
              <a:ext cx="6408712" cy="2247932"/>
              <a:chOff x="755576" y="3717032"/>
              <a:chExt cx="6408712" cy="2247932"/>
            </a:xfrm>
          </p:grpSpPr>
          <p:cxnSp>
            <p:nvCxnSpPr>
              <p:cNvPr id="5" name="Straight Arrow Connector 4"/>
              <p:cNvCxnSpPr/>
              <p:nvPr/>
            </p:nvCxnSpPr>
            <p:spPr>
              <a:xfrm>
                <a:off x="755576" y="5949280"/>
                <a:ext cx="6408712" cy="1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55576" y="3717032"/>
                <a:ext cx="0"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5400000">
                <a:off x="4590002" y="5067182"/>
                <a:ext cx="1584176"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626627" y="3876489"/>
                <a:ext cx="1510926" cy="369332"/>
              </a:xfrm>
              <a:prstGeom prst="rect">
                <a:avLst/>
              </a:prstGeom>
              <a:noFill/>
            </p:spPr>
            <p:txBody>
              <a:bodyPr wrap="none" rtlCol="0">
                <a:spAutoFit/>
              </a:bodyPr>
              <a:lstStyle/>
              <a:p>
                <a:r>
                  <a:rPr lang="en-GB" dirty="0" smtClean="0"/>
                  <a:t>Global optima</a:t>
                </a:r>
                <a:endParaRPr lang="en-GB" dirty="0"/>
              </a:p>
            </p:txBody>
          </p:sp>
          <p:sp>
            <p:nvSpPr>
              <p:cNvPr id="14" name="Freeform 13"/>
              <p:cNvSpPr/>
              <p:nvPr/>
            </p:nvSpPr>
            <p:spPr>
              <a:xfrm>
                <a:off x="4614729" y="4674550"/>
                <a:ext cx="1384419" cy="1273323"/>
              </a:xfrm>
              <a:custGeom>
                <a:avLst/>
                <a:gdLst>
                  <a:gd name="connsiteX0" fmla="*/ 0 w 1384419"/>
                  <a:gd name="connsiteY0" fmla="*/ 1273323 h 1273323"/>
                  <a:gd name="connsiteX1" fmla="*/ 170916 w 1384419"/>
                  <a:gd name="connsiteY1" fmla="*/ 1264777 h 1273323"/>
                  <a:gd name="connsiteX2" fmla="*/ 256374 w 1384419"/>
                  <a:gd name="connsiteY2" fmla="*/ 1247686 h 1273323"/>
                  <a:gd name="connsiteX3" fmla="*/ 282011 w 1384419"/>
                  <a:gd name="connsiteY3" fmla="*/ 1230594 h 1273323"/>
                  <a:gd name="connsiteX4" fmla="*/ 307649 w 1384419"/>
                  <a:gd name="connsiteY4" fmla="*/ 1222048 h 1273323"/>
                  <a:gd name="connsiteX5" fmla="*/ 358923 w 1384419"/>
                  <a:gd name="connsiteY5" fmla="*/ 1187865 h 1273323"/>
                  <a:gd name="connsiteX6" fmla="*/ 410198 w 1384419"/>
                  <a:gd name="connsiteY6" fmla="*/ 1136590 h 1273323"/>
                  <a:gd name="connsiteX7" fmla="*/ 444381 w 1384419"/>
                  <a:gd name="connsiteY7" fmla="*/ 1085315 h 1273323"/>
                  <a:gd name="connsiteX8" fmla="*/ 470019 w 1384419"/>
                  <a:gd name="connsiteY8" fmla="*/ 1034041 h 1273323"/>
                  <a:gd name="connsiteX9" fmla="*/ 478564 w 1384419"/>
                  <a:gd name="connsiteY9" fmla="*/ 1008403 h 1273323"/>
                  <a:gd name="connsiteX10" fmla="*/ 495656 w 1384419"/>
                  <a:gd name="connsiteY10" fmla="*/ 846033 h 1273323"/>
                  <a:gd name="connsiteX11" fmla="*/ 504202 w 1384419"/>
                  <a:gd name="connsiteY11" fmla="*/ 786213 h 1273323"/>
                  <a:gd name="connsiteX12" fmla="*/ 521293 w 1384419"/>
                  <a:gd name="connsiteY12" fmla="*/ 734938 h 1273323"/>
                  <a:gd name="connsiteX13" fmla="*/ 538385 w 1384419"/>
                  <a:gd name="connsiteY13" fmla="*/ 589659 h 1273323"/>
                  <a:gd name="connsiteX14" fmla="*/ 546931 w 1384419"/>
                  <a:gd name="connsiteY14" fmla="*/ 256373 h 1273323"/>
                  <a:gd name="connsiteX15" fmla="*/ 572568 w 1384419"/>
                  <a:gd name="connsiteY15" fmla="*/ 51274 h 1273323"/>
                  <a:gd name="connsiteX16" fmla="*/ 581114 w 1384419"/>
                  <a:gd name="connsiteY16" fmla="*/ 17091 h 1273323"/>
                  <a:gd name="connsiteX17" fmla="*/ 606751 w 1384419"/>
                  <a:gd name="connsiteY17" fmla="*/ 0 h 1273323"/>
                  <a:gd name="connsiteX18" fmla="*/ 649480 w 1384419"/>
                  <a:gd name="connsiteY18" fmla="*/ 8545 h 1273323"/>
                  <a:gd name="connsiteX19" fmla="*/ 658026 w 1384419"/>
                  <a:gd name="connsiteY19" fmla="*/ 34183 h 1273323"/>
                  <a:gd name="connsiteX20" fmla="*/ 666572 w 1384419"/>
                  <a:gd name="connsiteY20" fmla="*/ 94003 h 1273323"/>
                  <a:gd name="connsiteX21" fmla="*/ 683664 w 1384419"/>
                  <a:gd name="connsiteY21" fmla="*/ 145278 h 1273323"/>
                  <a:gd name="connsiteX22" fmla="*/ 700755 w 1384419"/>
                  <a:gd name="connsiteY22" fmla="*/ 213644 h 1273323"/>
                  <a:gd name="connsiteX23" fmla="*/ 709301 w 1384419"/>
                  <a:gd name="connsiteY23" fmla="*/ 290557 h 1273323"/>
                  <a:gd name="connsiteX24" fmla="*/ 726392 w 1384419"/>
                  <a:gd name="connsiteY24" fmla="*/ 452927 h 1273323"/>
                  <a:gd name="connsiteX25" fmla="*/ 734938 w 1384419"/>
                  <a:gd name="connsiteY25" fmla="*/ 487110 h 1273323"/>
                  <a:gd name="connsiteX26" fmla="*/ 752030 w 1384419"/>
                  <a:gd name="connsiteY26" fmla="*/ 572568 h 1273323"/>
                  <a:gd name="connsiteX27" fmla="*/ 769121 w 1384419"/>
                  <a:gd name="connsiteY27" fmla="*/ 598205 h 1273323"/>
                  <a:gd name="connsiteX28" fmla="*/ 777667 w 1384419"/>
                  <a:gd name="connsiteY28" fmla="*/ 623843 h 1273323"/>
                  <a:gd name="connsiteX29" fmla="*/ 794759 w 1384419"/>
                  <a:gd name="connsiteY29" fmla="*/ 649480 h 1273323"/>
                  <a:gd name="connsiteX30" fmla="*/ 820396 w 1384419"/>
                  <a:gd name="connsiteY30" fmla="*/ 700755 h 1273323"/>
                  <a:gd name="connsiteX31" fmla="*/ 846034 w 1384419"/>
                  <a:gd name="connsiteY31" fmla="*/ 769121 h 1273323"/>
                  <a:gd name="connsiteX32" fmla="*/ 863125 w 1384419"/>
                  <a:gd name="connsiteY32" fmla="*/ 828942 h 1273323"/>
                  <a:gd name="connsiteX33" fmla="*/ 880217 w 1384419"/>
                  <a:gd name="connsiteY33" fmla="*/ 854579 h 1273323"/>
                  <a:gd name="connsiteX34" fmla="*/ 888763 w 1384419"/>
                  <a:gd name="connsiteY34" fmla="*/ 888762 h 1273323"/>
                  <a:gd name="connsiteX35" fmla="*/ 905854 w 1384419"/>
                  <a:gd name="connsiteY35" fmla="*/ 922945 h 1273323"/>
                  <a:gd name="connsiteX36" fmla="*/ 957129 w 1384419"/>
                  <a:gd name="connsiteY36" fmla="*/ 999857 h 1273323"/>
                  <a:gd name="connsiteX37" fmla="*/ 991312 w 1384419"/>
                  <a:gd name="connsiteY37" fmla="*/ 1051132 h 1273323"/>
                  <a:gd name="connsiteX38" fmla="*/ 1008404 w 1384419"/>
                  <a:gd name="connsiteY38" fmla="*/ 1076770 h 1273323"/>
                  <a:gd name="connsiteX39" fmla="*/ 1034041 w 1384419"/>
                  <a:gd name="connsiteY39" fmla="*/ 1093861 h 1273323"/>
                  <a:gd name="connsiteX40" fmla="*/ 1076770 w 1384419"/>
                  <a:gd name="connsiteY40" fmla="*/ 1136590 h 1273323"/>
                  <a:gd name="connsiteX41" fmla="*/ 1093862 w 1384419"/>
                  <a:gd name="connsiteY41" fmla="*/ 1162228 h 1273323"/>
                  <a:gd name="connsiteX42" fmla="*/ 1170774 w 1384419"/>
                  <a:gd name="connsiteY42" fmla="*/ 1204957 h 1273323"/>
                  <a:gd name="connsiteX43" fmla="*/ 1196411 w 1384419"/>
                  <a:gd name="connsiteY43" fmla="*/ 1222048 h 1273323"/>
                  <a:gd name="connsiteX44" fmla="*/ 1247686 w 1384419"/>
                  <a:gd name="connsiteY44" fmla="*/ 1239140 h 1273323"/>
                  <a:gd name="connsiteX45" fmla="*/ 1298961 w 1384419"/>
                  <a:gd name="connsiteY45" fmla="*/ 1256231 h 1273323"/>
                  <a:gd name="connsiteX46" fmla="*/ 1341690 w 1384419"/>
                  <a:gd name="connsiteY46" fmla="*/ 1264777 h 1273323"/>
                  <a:gd name="connsiteX47" fmla="*/ 1384419 w 1384419"/>
                  <a:gd name="connsiteY47" fmla="*/ 1256231 h 127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4419" h="1273323">
                    <a:moveTo>
                      <a:pt x="0" y="1273323"/>
                    </a:moveTo>
                    <a:cubicBezTo>
                      <a:pt x="56972" y="1270474"/>
                      <a:pt x="114041" y="1269152"/>
                      <a:pt x="170916" y="1264777"/>
                    </a:cubicBezTo>
                    <a:cubicBezTo>
                      <a:pt x="201177" y="1262449"/>
                      <a:pt x="227477" y="1254910"/>
                      <a:pt x="256374" y="1247686"/>
                    </a:cubicBezTo>
                    <a:cubicBezTo>
                      <a:pt x="264920" y="1241989"/>
                      <a:pt x="272825" y="1235187"/>
                      <a:pt x="282011" y="1230594"/>
                    </a:cubicBezTo>
                    <a:cubicBezTo>
                      <a:pt x="290068" y="1226565"/>
                      <a:pt x="300154" y="1227045"/>
                      <a:pt x="307649" y="1222048"/>
                    </a:cubicBezTo>
                    <a:cubicBezTo>
                      <a:pt x="371665" y="1179371"/>
                      <a:pt x="297963" y="1208186"/>
                      <a:pt x="358923" y="1187865"/>
                    </a:cubicBezTo>
                    <a:cubicBezTo>
                      <a:pt x="376015" y="1170773"/>
                      <a:pt x="396790" y="1156702"/>
                      <a:pt x="410198" y="1136590"/>
                    </a:cubicBezTo>
                    <a:cubicBezTo>
                      <a:pt x="421592" y="1119498"/>
                      <a:pt x="437885" y="1104802"/>
                      <a:pt x="444381" y="1085315"/>
                    </a:cubicBezTo>
                    <a:cubicBezTo>
                      <a:pt x="456175" y="1049934"/>
                      <a:pt x="447930" y="1067173"/>
                      <a:pt x="470019" y="1034041"/>
                    </a:cubicBezTo>
                    <a:cubicBezTo>
                      <a:pt x="472867" y="1025495"/>
                      <a:pt x="476610" y="1017197"/>
                      <a:pt x="478564" y="1008403"/>
                    </a:cubicBezTo>
                    <a:cubicBezTo>
                      <a:pt x="491734" y="949137"/>
                      <a:pt x="488958" y="913006"/>
                      <a:pt x="495656" y="846033"/>
                    </a:cubicBezTo>
                    <a:cubicBezTo>
                      <a:pt x="497660" y="825991"/>
                      <a:pt x="499673" y="805840"/>
                      <a:pt x="504202" y="786213"/>
                    </a:cubicBezTo>
                    <a:cubicBezTo>
                      <a:pt x="508253" y="768658"/>
                      <a:pt x="521293" y="734938"/>
                      <a:pt x="521293" y="734938"/>
                    </a:cubicBezTo>
                    <a:cubicBezTo>
                      <a:pt x="527737" y="689831"/>
                      <a:pt x="536576" y="633969"/>
                      <a:pt x="538385" y="589659"/>
                    </a:cubicBezTo>
                    <a:cubicBezTo>
                      <a:pt x="542917" y="478620"/>
                      <a:pt x="541090" y="367351"/>
                      <a:pt x="546931" y="256373"/>
                    </a:cubicBezTo>
                    <a:cubicBezTo>
                      <a:pt x="548740" y="221999"/>
                      <a:pt x="561316" y="107534"/>
                      <a:pt x="572568" y="51274"/>
                    </a:cubicBezTo>
                    <a:cubicBezTo>
                      <a:pt x="574871" y="39757"/>
                      <a:pt x="574599" y="26863"/>
                      <a:pt x="581114" y="17091"/>
                    </a:cubicBezTo>
                    <a:cubicBezTo>
                      <a:pt x="586811" y="8545"/>
                      <a:pt x="598205" y="5697"/>
                      <a:pt x="606751" y="0"/>
                    </a:cubicBezTo>
                    <a:cubicBezTo>
                      <a:pt x="620994" y="2848"/>
                      <a:pt x="637394" y="488"/>
                      <a:pt x="649480" y="8545"/>
                    </a:cubicBezTo>
                    <a:cubicBezTo>
                      <a:pt x="656975" y="13542"/>
                      <a:pt x="656259" y="25350"/>
                      <a:pt x="658026" y="34183"/>
                    </a:cubicBezTo>
                    <a:cubicBezTo>
                      <a:pt x="661976" y="53934"/>
                      <a:pt x="662043" y="74376"/>
                      <a:pt x="666572" y="94003"/>
                    </a:cubicBezTo>
                    <a:cubicBezTo>
                      <a:pt x="670623" y="111558"/>
                      <a:pt x="680131" y="127612"/>
                      <a:pt x="683664" y="145278"/>
                    </a:cubicBezTo>
                    <a:cubicBezTo>
                      <a:pt x="693975" y="196840"/>
                      <a:pt x="687616" y="174227"/>
                      <a:pt x="700755" y="213644"/>
                    </a:cubicBezTo>
                    <a:cubicBezTo>
                      <a:pt x="703604" y="239282"/>
                      <a:pt x="706553" y="264908"/>
                      <a:pt x="709301" y="290557"/>
                    </a:cubicBezTo>
                    <a:cubicBezTo>
                      <a:pt x="715099" y="344670"/>
                      <a:pt x="713192" y="400130"/>
                      <a:pt x="726392" y="452927"/>
                    </a:cubicBezTo>
                    <a:cubicBezTo>
                      <a:pt x="729241" y="464321"/>
                      <a:pt x="732635" y="475593"/>
                      <a:pt x="734938" y="487110"/>
                    </a:cubicBezTo>
                    <a:cubicBezTo>
                      <a:pt x="737589" y="500366"/>
                      <a:pt x="744586" y="555198"/>
                      <a:pt x="752030" y="572568"/>
                    </a:cubicBezTo>
                    <a:cubicBezTo>
                      <a:pt x="756076" y="582008"/>
                      <a:pt x="764528" y="589019"/>
                      <a:pt x="769121" y="598205"/>
                    </a:cubicBezTo>
                    <a:cubicBezTo>
                      <a:pt x="773150" y="606262"/>
                      <a:pt x="773638" y="615786"/>
                      <a:pt x="777667" y="623843"/>
                    </a:cubicBezTo>
                    <a:cubicBezTo>
                      <a:pt x="782260" y="633029"/>
                      <a:pt x="790166" y="640294"/>
                      <a:pt x="794759" y="649480"/>
                    </a:cubicBezTo>
                    <a:cubicBezTo>
                      <a:pt x="830148" y="720255"/>
                      <a:pt x="771406" y="627265"/>
                      <a:pt x="820396" y="700755"/>
                    </a:cubicBezTo>
                    <a:cubicBezTo>
                      <a:pt x="836885" y="783198"/>
                      <a:pt x="816693" y="710438"/>
                      <a:pt x="846034" y="769121"/>
                    </a:cubicBezTo>
                    <a:cubicBezTo>
                      <a:pt x="862658" y="802368"/>
                      <a:pt x="846703" y="790625"/>
                      <a:pt x="863125" y="828942"/>
                    </a:cubicBezTo>
                    <a:cubicBezTo>
                      <a:pt x="867171" y="838382"/>
                      <a:pt x="874520" y="846033"/>
                      <a:pt x="880217" y="854579"/>
                    </a:cubicBezTo>
                    <a:cubicBezTo>
                      <a:pt x="883066" y="865973"/>
                      <a:pt x="884639" y="877765"/>
                      <a:pt x="888763" y="888762"/>
                    </a:cubicBezTo>
                    <a:cubicBezTo>
                      <a:pt x="893236" y="900690"/>
                      <a:pt x="899300" y="912021"/>
                      <a:pt x="905854" y="922945"/>
                    </a:cubicBezTo>
                    <a:cubicBezTo>
                      <a:pt x="905874" y="922979"/>
                      <a:pt x="948572" y="987022"/>
                      <a:pt x="957129" y="999857"/>
                    </a:cubicBezTo>
                    <a:lnTo>
                      <a:pt x="991312" y="1051132"/>
                    </a:lnTo>
                    <a:cubicBezTo>
                      <a:pt x="997009" y="1059678"/>
                      <a:pt x="999858" y="1071073"/>
                      <a:pt x="1008404" y="1076770"/>
                    </a:cubicBezTo>
                    <a:lnTo>
                      <a:pt x="1034041" y="1093861"/>
                    </a:lnTo>
                    <a:cubicBezTo>
                      <a:pt x="1079621" y="1162231"/>
                      <a:pt x="1019797" y="1079617"/>
                      <a:pt x="1076770" y="1136590"/>
                    </a:cubicBezTo>
                    <a:cubicBezTo>
                      <a:pt x="1084033" y="1143853"/>
                      <a:pt x="1086132" y="1155464"/>
                      <a:pt x="1093862" y="1162228"/>
                    </a:cubicBezTo>
                    <a:cubicBezTo>
                      <a:pt x="1165710" y="1225096"/>
                      <a:pt x="1119913" y="1179527"/>
                      <a:pt x="1170774" y="1204957"/>
                    </a:cubicBezTo>
                    <a:cubicBezTo>
                      <a:pt x="1179960" y="1209550"/>
                      <a:pt x="1187026" y="1217877"/>
                      <a:pt x="1196411" y="1222048"/>
                    </a:cubicBezTo>
                    <a:cubicBezTo>
                      <a:pt x="1212874" y="1229365"/>
                      <a:pt x="1230594" y="1233443"/>
                      <a:pt x="1247686" y="1239140"/>
                    </a:cubicBezTo>
                    <a:cubicBezTo>
                      <a:pt x="1247699" y="1239144"/>
                      <a:pt x="1298948" y="1256228"/>
                      <a:pt x="1298961" y="1256231"/>
                    </a:cubicBezTo>
                    <a:lnTo>
                      <a:pt x="1341690" y="1264777"/>
                    </a:lnTo>
                    <a:lnTo>
                      <a:pt x="1384419" y="12562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973652" y="4725824"/>
                <a:ext cx="1392965" cy="1239140"/>
              </a:xfrm>
              <a:custGeom>
                <a:avLst/>
                <a:gdLst>
                  <a:gd name="connsiteX0" fmla="*/ 0 w 1392965"/>
                  <a:gd name="connsiteY0" fmla="*/ 1239140 h 1239140"/>
                  <a:gd name="connsiteX1" fmla="*/ 68367 w 1392965"/>
                  <a:gd name="connsiteY1" fmla="*/ 1170774 h 1239140"/>
                  <a:gd name="connsiteX2" fmla="*/ 94004 w 1392965"/>
                  <a:gd name="connsiteY2" fmla="*/ 1145137 h 1239140"/>
                  <a:gd name="connsiteX3" fmla="*/ 119641 w 1392965"/>
                  <a:gd name="connsiteY3" fmla="*/ 1110954 h 1239140"/>
                  <a:gd name="connsiteX4" fmla="*/ 162370 w 1392965"/>
                  <a:gd name="connsiteY4" fmla="*/ 1051133 h 1239140"/>
                  <a:gd name="connsiteX5" fmla="*/ 196554 w 1392965"/>
                  <a:gd name="connsiteY5" fmla="*/ 999858 h 1239140"/>
                  <a:gd name="connsiteX6" fmla="*/ 213645 w 1392965"/>
                  <a:gd name="connsiteY6" fmla="*/ 974221 h 1239140"/>
                  <a:gd name="connsiteX7" fmla="*/ 230737 w 1392965"/>
                  <a:gd name="connsiteY7" fmla="*/ 948583 h 1239140"/>
                  <a:gd name="connsiteX8" fmla="*/ 239283 w 1392965"/>
                  <a:gd name="connsiteY8" fmla="*/ 922946 h 1239140"/>
                  <a:gd name="connsiteX9" fmla="*/ 273466 w 1392965"/>
                  <a:gd name="connsiteY9" fmla="*/ 863126 h 1239140"/>
                  <a:gd name="connsiteX10" fmla="*/ 290557 w 1392965"/>
                  <a:gd name="connsiteY10" fmla="*/ 811851 h 1239140"/>
                  <a:gd name="connsiteX11" fmla="*/ 299103 w 1392965"/>
                  <a:gd name="connsiteY11" fmla="*/ 777668 h 1239140"/>
                  <a:gd name="connsiteX12" fmla="*/ 316195 w 1392965"/>
                  <a:gd name="connsiteY12" fmla="*/ 726393 h 1239140"/>
                  <a:gd name="connsiteX13" fmla="*/ 324741 w 1392965"/>
                  <a:gd name="connsiteY13" fmla="*/ 700755 h 1239140"/>
                  <a:gd name="connsiteX14" fmla="*/ 333286 w 1392965"/>
                  <a:gd name="connsiteY14" fmla="*/ 640935 h 1239140"/>
                  <a:gd name="connsiteX15" fmla="*/ 350378 w 1392965"/>
                  <a:gd name="connsiteY15" fmla="*/ 589660 h 1239140"/>
                  <a:gd name="connsiteX16" fmla="*/ 358924 w 1392965"/>
                  <a:gd name="connsiteY16" fmla="*/ 555477 h 1239140"/>
                  <a:gd name="connsiteX17" fmla="*/ 367469 w 1392965"/>
                  <a:gd name="connsiteY17" fmla="*/ 470019 h 1239140"/>
                  <a:gd name="connsiteX18" fmla="*/ 376015 w 1392965"/>
                  <a:gd name="connsiteY18" fmla="*/ 418744 h 1239140"/>
                  <a:gd name="connsiteX19" fmla="*/ 384561 w 1392965"/>
                  <a:gd name="connsiteY19" fmla="*/ 333286 h 1239140"/>
                  <a:gd name="connsiteX20" fmla="*/ 401653 w 1392965"/>
                  <a:gd name="connsiteY20" fmla="*/ 196554 h 1239140"/>
                  <a:gd name="connsiteX21" fmla="*/ 418744 w 1392965"/>
                  <a:gd name="connsiteY21" fmla="*/ 145279 h 1239140"/>
                  <a:gd name="connsiteX22" fmla="*/ 444382 w 1392965"/>
                  <a:gd name="connsiteY22" fmla="*/ 119641 h 1239140"/>
                  <a:gd name="connsiteX23" fmla="*/ 461473 w 1392965"/>
                  <a:gd name="connsiteY23" fmla="*/ 85458 h 1239140"/>
                  <a:gd name="connsiteX24" fmla="*/ 512748 w 1392965"/>
                  <a:gd name="connsiteY24" fmla="*/ 34183 h 1239140"/>
                  <a:gd name="connsiteX25" fmla="*/ 555477 w 1392965"/>
                  <a:gd name="connsiteY25" fmla="*/ 0 h 1239140"/>
                  <a:gd name="connsiteX26" fmla="*/ 589660 w 1392965"/>
                  <a:gd name="connsiteY26" fmla="*/ 51275 h 1239140"/>
                  <a:gd name="connsiteX27" fmla="*/ 606752 w 1392965"/>
                  <a:gd name="connsiteY27" fmla="*/ 76912 h 1239140"/>
                  <a:gd name="connsiteX28" fmla="*/ 623843 w 1392965"/>
                  <a:gd name="connsiteY28" fmla="*/ 128187 h 1239140"/>
                  <a:gd name="connsiteX29" fmla="*/ 632389 w 1392965"/>
                  <a:gd name="connsiteY29" fmla="*/ 170916 h 1239140"/>
                  <a:gd name="connsiteX30" fmla="*/ 640935 w 1392965"/>
                  <a:gd name="connsiteY30" fmla="*/ 222191 h 1239140"/>
                  <a:gd name="connsiteX31" fmla="*/ 649481 w 1392965"/>
                  <a:gd name="connsiteY31" fmla="*/ 247828 h 1239140"/>
                  <a:gd name="connsiteX32" fmla="*/ 658027 w 1392965"/>
                  <a:gd name="connsiteY32" fmla="*/ 290557 h 1239140"/>
                  <a:gd name="connsiteX33" fmla="*/ 666572 w 1392965"/>
                  <a:gd name="connsiteY33" fmla="*/ 316195 h 1239140"/>
                  <a:gd name="connsiteX34" fmla="*/ 683664 w 1392965"/>
                  <a:gd name="connsiteY34" fmla="*/ 410198 h 1239140"/>
                  <a:gd name="connsiteX35" fmla="*/ 700755 w 1392965"/>
                  <a:gd name="connsiteY35" fmla="*/ 461473 h 1239140"/>
                  <a:gd name="connsiteX36" fmla="*/ 717847 w 1392965"/>
                  <a:gd name="connsiteY36" fmla="*/ 521294 h 1239140"/>
                  <a:gd name="connsiteX37" fmla="*/ 726393 w 1392965"/>
                  <a:gd name="connsiteY37" fmla="*/ 555477 h 1239140"/>
                  <a:gd name="connsiteX38" fmla="*/ 743484 w 1392965"/>
                  <a:gd name="connsiteY38" fmla="*/ 606752 h 1239140"/>
                  <a:gd name="connsiteX39" fmla="*/ 760576 w 1392965"/>
                  <a:gd name="connsiteY39" fmla="*/ 666572 h 1239140"/>
                  <a:gd name="connsiteX40" fmla="*/ 777668 w 1392965"/>
                  <a:gd name="connsiteY40" fmla="*/ 692210 h 1239140"/>
                  <a:gd name="connsiteX41" fmla="*/ 803305 w 1392965"/>
                  <a:gd name="connsiteY41" fmla="*/ 769122 h 1239140"/>
                  <a:gd name="connsiteX42" fmla="*/ 811851 w 1392965"/>
                  <a:gd name="connsiteY42" fmla="*/ 794759 h 1239140"/>
                  <a:gd name="connsiteX43" fmla="*/ 820397 w 1392965"/>
                  <a:gd name="connsiteY43" fmla="*/ 820397 h 1239140"/>
                  <a:gd name="connsiteX44" fmla="*/ 854580 w 1392965"/>
                  <a:gd name="connsiteY44" fmla="*/ 880217 h 1239140"/>
                  <a:gd name="connsiteX45" fmla="*/ 888763 w 1392965"/>
                  <a:gd name="connsiteY45" fmla="*/ 931492 h 1239140"/>
                  <a:gd name="connsiteX46" fmla="*/ 957129 w 1392965"/>
                  <a:gd name="connsiteY46" fmla="*/ 1008404 h 1239140"/>
                  <a:gd name="connsiteX47" fmla="*/ 1008404 w 1392965"/>
                  <a:gd name="connsiteY47" fmla="*/ 1042587 h 1239140"/>
                  <a:gd name="connsiteX48" fmla="*/ 1042587 w 1392965"/>
                  <a:gd name="connsiteY48" fmla="*/ 1059679 h 1239140"/>
                  <a:gd name="connsiteX49" fmla="*/ 1128045 w 1392965"/>
                  <a:gd name="connsiteY49" fmla="*/ 1102408 h 1239140"/>
                  <a:gd name="connsiteX50" fmla="*/ 1230595 w 1392965"/>
                  <a:gd name="connsiteY50" fmla="*/ 1153683 h 1239140"/>
                  <a:gd name="connsiteX51" fmla="*/ 1256232 w 1392965"/>
                  <a:gd name="connsiteY51" fmla="*/ 1162228 h 1239140"/>
                  <a:gd name="connsiteX52" fmla="*/ 1281869 w 1392965"/>
                  <a:gd name="connsiteY52" fmla="*/ 1179320 h 1239140"/>
                  <a:gd name="connsiteX53" fmla="*/ 1307507 w 1392965"/>
                  <a:gd name="connsiteY53" fmla="*/ 1187866 h 1239140"/>
                  <a:gd name="connsiteX54" fmla="*/ 1358782 w 1392965"/>
                  <a:gd name="connsiteY54" fmla="*/ 1222049 h 1239140"/>
                  <a:gd name="connsiteX55" fmla="*/ 1392965 w 1392965"/>
                  <a:gd name="connsiteY55" fmla="*/ 1213503 h 12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92965" h="1239140">
                    <a:moveTo>
                      <a:pt x="0" y="1239140"/>
                    </a:moveTo>
                    <a:lnTo>
                      <a:pt x="68367" y="1170774"/>
                    </a:lnTo>
                    <a:cubicBezTo>
                      <a:pt x="76913" y="1162228"/>
                      <a:pt x="86753" y="1154805"/>
                      <a:pt x="94004" y="1145137"/>
                    </a:cubicBezTo>
                    <a:lnTo>
                      <a:pt x="119641" y="1110954"/>
                    </a:lnTo>
                    <a:cubicBezTo>
                      <a:pt x="136521" y="1060314"/>
                      <a:pt x="116024" y="1109065"/>
                      <a:pt x="162370" y="1051133"/>
                    </a:cubicBezTo>
                    <a:cubicBezTo>
                      <a:pt x="175202" y="1035093"/>
                      <a:pt x="185159" y="1016950"/>
                      <a:pt x="196554" y="999858"/>
                    </a:cubicBezTo>
                    <a:lnTo>
                      <a:pt x="213645" y="974221"/>
                    </a:lnTo>
                    <a:cubicBezTo>
                      <a:pt x="219342" y="965675"/>
                      <a:pt x="227489" y="958327"/>
                      <a:pt x="230737" y="948583"/>
                    </a:cubicBezTo>
                    <a:cubicBezTo>
                      <a:pt x="233586" y="940037"/>
                      <a:pt x="235735" y="931226"/>
                      <a:pt x="239283" y="922946"/>
                    </a:cubicBezTo>
                    <a:cubicBezTo>
                      <a:pt x="252295" y="892584"/>
                      <a:pt x="256299" y="888876"/>
                      <a:pt x="273466" y="863126"/>
                    </a:cubicBezTo>
                    <a:cubicBezTo>
                      <a:pt x="279163" y="846034"/>
                      <a:pt x="286187" y="829329"/>
                      <a:pt x="290557" y="811851"/>
                    </a:cubicBezTo>
                    <a:cubicBezTo>
                      <a:pt x="293406" y="800457"/>
                      <a:pt x="295728" y="788918"/>
                      <a:pt x="299103" y="777668"/>
                    </a:cubicBezTo>
                    <a:cubicBezTo>
                      <a:pt x="304280" y="760412"/>
                      <a:pt x="310498" y="743485"/>
                      <a:pt x="316195" y="726393"/>
                    </a:cubicBezTo>
                    <a:lnTo>
                      <a:pt x="324741" y="700755"/>
                    </a:lnTo>
                    <a:cubicBezTo>
                      <a:pt x="327589" y="680815"/>
                      <a:pt x="328757" y="660562"/>
                      <a:pt x="333286" y="640935"/>
                    </a:cubicBezTo>
                    <a:cubicBezTo>
                      <a:pt x="337337" y="623380"/>
                      <a:pt x="346008" y="607138"/>
                      <a:pt x="350378" y="589660"/>
                    </a:cubicBezTo>
                    <a:lnTo>
                      <a:pt x="358924" y="555477"/>
                    </a:lnTo>
                    <a:cubicBezTo>
                      <a:pt x="361772" y="526991"/>
                      <a:pt x="363918" y="498426"/>
                      <a:pt x="367469" y="470019"/>
                    </a:cubicBezTo>
                    <a:cubicBezTo>
                      <a:pt x="369618" y="452825"/>
                      <a:pt x="373866" y="435938"/>
                      <a:pt x="376015" y="418744"/>
                    </a:cubicBezTo>
                    <a:cubicBezTo>
                      <a:pt x="379566" y="390337"/>
                      <a:pt x="381564" y="361757"/>
                      <a:pt x="384561" y="333286"/>
                    </a:cubicBezTo>
                    <a:cubicBezTo>
                      <a:pt x="386230" y="317435"/>
                      <a:pt x="396566" y="218597"/>
                      <a:pt x="401653" y="196554"/>
                    </a:cubicBezTo>
                    <a:cubicBezTo>
                      <a:pt x="405704" y="178999"/>
                      <a:pt x="406005" y="158018"/>
                      <a:pt x="418744" y="145279"/>
                    </a:cubicBezTo>
                    <a:lnTo>
                      <a:pt x="444382" y="119641"/>
                    </a:lnTo>
                    <a:cubicBezTo>
                      <a:pt x="450079" y="108247"/>
                      <a:pt x="453515" y="95406"/>
                      <a:pt x="461473" y="85458"/>
                    </a:cubicBezTo>
                    <a:cubicBezTo>
                      <a:pt x="476573" y="66583"/>
                      <a:pt x="499340" y="54294"/>
                      <a:pt x="512748" y="34183"/>
                    </a:cubicBezTo>
                    <a:cubicBezTo>
                      <a:pt x="534837" y="1051"/>
                      <a:pt x="520096" y="11794"/>
                      <a:pt x="555477" y="0"/>
                    </a:cubicBezTo>
                    <a:lnTo>
                      <a:pt x="589660" y="51275"/>
                    </a:lnTo>
                    <a:lnTo>
                      <a:pt x="606752" y="76912"/>
                    </a:lnTo>
                    <a:cubicBezTo>
                      <a:pt x="612449" y="94004"/>
                      <a:pt x="620310" y="110521"/>
                      <a:pt x="623843" y="128187"/>
                    </a:cubicBezTo>
                    <a:cubicBezTo>
                      <a:pt x="626692" y="142430"/>
                      <a:pt x="629791" y="156625"/>
                      <a:pt x="632389" y="170916"/>
                    </a:cubicBezTo>
                    <a:cubicBezTo>
                      <a:pt x="635489" y="187964"/>
                      <a:pt x="637176" y="205276"/>
                      <a:pt x="640935" y="222191"/>
                    </a:cubicBezTo>
                    <a:cubicBezTo>
                      <a:pt x="642889" y="230984"/>
                      <a:pt x="647296" y="239089"/>
                      <a:pt x="649481" y="247828"/>
                    </a:cubicBezTo>
                    <a:cubicBezTo>
                      <a:pt x="653004" y="261919"/>
                      <a:pt x="654504" y="276466"/>
                      <a:pt x="658027" y="290557"/>
                    </a:cubicBezTo>
                    <a:cubicBezTo>
                      <a:pt x="660212" y="299296"/>
                      <a:pt x="664618" y="307401"/>
                      <a:pt x="666572" y="316195"/>
                    </a:cubicBezTo>
                    <a:cubicBezTo>
                      <a:pt x="674388" y="351369"/>
                      <a:pt x="674333" y="375985"/>
                      <a:pt x="683664" y="410198"/>
                    </a:cubicBezTo>
                    <a:cubicBezTo>
                      <a:pt x="688404" y="427579"/>
                      <a:pt x="696385" y="443995"/>
                      <a:pt x="700755" y="461473"/>
                    </a:cubicBezTo>
                    <a:cubicBezTo>
                      <a:pt x="727471" y="568333"/>
                      <a:pt x="693327" y="435475"/>
                      <a:pt x="717847" y="521294"/>
                    </a:cubicBezTo>
                    <a:cubicBezTo>
                      <a:pt x="721074" y="532587"/>
                      <a:pt x="723018" y="544227"/>
                      <a:pt x="726393" y="555477"/>
                    </a:cubicBezTo>
                    <a:cubicBezTo>
                      <a:pt x="731570" y="572733"/>
                      <a:pt x="739114" y="589274"/>
                      <a:pt x="743484" y="606752"/>
                    </a:cubicBezTo>
                    <a:cubicBezTo>
                      <a:pt x="746222" y="617705"/>
                      <a:pt x="754446" y="654312"/>
                      <a:pt x="760576" y="666572"/>
                    </a:cubicBezTo>
                    <a:cubicBezTo>
                      <a:pt x="765169" y="675759"/>
                      <a:pt x="771971" y="683664"/>
                      <a:pt x="777668" y="692210"/>
                    </a:cubicBezTo>
                    <a:lnTo>
                      <a:pt x="803305" y="769122"/>
                    </a:lnTo>
                    <a:lnTo>
                      <a:pt x="811851" y="794759"/>
                    </a:lnTo>
                    <a:cubicBezTo>
                      <a:pt x="814700" y="803305"/>
                      <a:pt x="816368" y="812340"/>
                      <a:pt x="820397" y="820397"/>
                    </a:cubicBezTo>
                    <a:cubicBezTo>
                      <a:pt x="842081" y="863766"/>
                      <a:pt x="830421" y="843980"/>
                      <a:pt x="854580" y="880217"/>
                    </a:cubicBezTo>
                    <a:cubicBezTo>
                      <a:pt x="869598" y="925272"/>
                      <a:pt x="853200" y="888817"/>
                      <a:pt x="888763" y="931492"/>
                    </a:cubicBezTo>
                    <a:cubicBezTo>
                      <a:pt x="920870" y="970020"/>
                      <a:pt x="894811" y="966859"/>
                      <a:pt x="957129" y="1008404"/>
                    </a:cubicBezTo>
                    <a:cubicBezTo>
                      <a:pt x="974221" y="1019798"/>
                      <a:pt x="990031" y="1033400"/>
                      <a:pt x="1008404" y="1042587"/>
                    </a:cubicBezTo>
                    <a:cubicBezTo>
                      <a:pt x="1019798" y="1048284"/>
                      <a:pt x="1031663" y="1053125"/>
                      <a:pt x="1042587" y="1059679"/>
                    </a:cubicBezTo>
                    <a:cubicBezTo>
                      <a:pt x="1115261" y="1103284"/>
                      <a:pt x="1067286" y="1087218"/>
                      <a:pt x="1128045" y="1102408"/>
                    </a:cubicBezTo>
                    <a:cubicBezTo>
                      <a:pt x="1194308" y="1146583"/>
                      <a:pt x="1159835" y="1130097"/>
                      <a:pt x="1230595" y="1153683"/>
                    </a:cubicBezTo>
                    <a:lnTo>
                      <a:pt x="1256232" y="1162228"/>
                    </a:lnTo>
                    <a:cubicBezTo>
                      <a:pt x="1264778" y="1167925"/>
                      <a:pt x="1272683" y="1174727"/>
                      <a:pt x="1281869" y="1179320"/>
                    </a:cubicBezTo>
                    <a:cubicBezTo>
                      <a:pt x="1289926" y="1183349"/>
                      <a:pt x="1299632" y="1183491"/>
                      <a:pt x="1307507" y="1187866"/>
                    </a:cubicBezTo>
                    <a:cubicBezTo>
                      <a:pt x="1325464" y="1197842"/>
                      <a:pt x="1358782" y="1222049"/>
                      <a:pt x="1358782" y="1222049"/>
                    </a:cubicBezTo>
                    <a:lnTo>
                      <a:pt x="1392965" y="121350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6948264" y="3212976"/>
              <a:ext cx="1401153" cy="369332"/>
            </a:xfrm>
            <a:prstGeom prst="rect">
              <a:avLst/>
            </a:prstGeom>
            <a:noFill/>
          </p:spPr>
          <p:txBody>
            <a:bodyPr wrap="none" rtlCol="0">
              <a:spAutoFit/>
            </a:bodyPr>
            <a:lstStyle/>
            <a:p>
              <a:r>
                <a:rPr lang="en-GB" dirty="0" smtClean="0"/>
                <a:t>Search space</a:t>
              </a:r>
              <a:endParaRPr lang="en-GB" dirty="0"/>
            </a:p>
          </p:txBody>
        </p:sp>
        <p:sp>
          <p:nvSpPr>
            <p:cNvPr id="18" name="TextBox 17"/>
            <p:cNvSpPr txBox="1"/>
            <p:nvPr/>
          </p:nvSpPr>
          <p:spPr>
            <a:xfrm rot="16200000">
              <a:off x="124791" y="2334151"/>
              <a:ext cx="1198854" cy="369332"/>
            </a:xfrm>
            <a:prstGeom prst="rect">
              <a:avLst/>
            </a:prstGeom>
            <a:noFill/>
          </p:spPr>
          <p:txBody>
            <a:bodyPr wrap="none" rtlCol="0">
              <a:spAutoFit/>
            </a:bodyPr>
            <a:lstStyle/>
            <a:p>
              <a:r>
                <a:rPr lang="en-GB" dirty="0" smtClean="0"/>
                <a:t>probability</a:t>
              </a:r>
              <a:endParaRPr lang="en-GB" dirty="0"/>
            </a:p>
          </p:txBody>
        </p:sp>
        <p:sp>
          <p:nvSpPr>
            <p:cNvPr id="19" name="TextBox 18"/>
            <p:cNvSpPr txBox="1"/>
            <p:nvPr/>
          </p:nvSpPr>
          <p:spPr>
            <a:xfrm>
              <a:off x="2411760" y="2348880"/>
              <a:ext cx="2187778" cy="646331"/>
            </a:xfrm>
            <a:prstGeom prst="rect">
              <a:avLst/>
            </a:prstGeom>
            <a:noFill/>
          </p:spPr>
          <p:txBody>
            <a:bodyPr wrap="none" rtlCol="0">
              <a:spAutoFit/>
            </a:bodyPr>
            <a:lstStyle/>
            <a:p>
              <a:r>
                <a:rPr lang="en-GB" dirty="0" smtClean="0"/>
                <a:t>Two distributions</a:t>
              </a:r>
            </a:p>
            <a:p>
              <a:r>
                <a:rPr lang="en-GB" dirty="0"/>
                <a:t>f</a:t>
              </a:r>
              <a:r>
                <a:rPr lang="en-GB" dirty="0" smtClean="0"/>
                <a:t>rom two sets of runs</a:t>
              </a:r>
              <a:endParaRPr lang="en-GB" dirty="0"/>
            </a:p>
          </p:txBody>
        </p:sp>
      </p:grpSp>
      <p:cxnSp>
        <p:nvCxnSpPr>
          <p:cNvPr id="22" name="Straight Arrow Connector 21"/>
          <p:cNvCxnSpPr/>
          <p:nvPr/>
        </p:nvCxnSpPr>
        <p:spPr>
          <a:xfrm>
            <a:off x="1240128" y="6309320"/>
            <a:ext cx="6408712" cy="1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40128" y="4077072"/>
            <a:ext cx="0"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91680" y="4342696"/>
            <a:ext cx="1510926" cy="369332"/>
          </a:xfrm>
          <a:prstGeom prst="rect">
            <a:avLst/>
          </a:prstGeom>
          <a:noFill/>
        </p:spPr>
        <p:txBody>
          <a:bodyPr wrap="none" rtlCol="0">
            <a:spAutoFit/>
          </a:bodyPr>
          <a:lstStyle/>
          <a:p>
            <a:r>
              <a:rPr lang="en-GB" dirty="0" smtClean="0"/>
              <a:t>Global optima</a:t>
            </a:r>
            <a:endParaRPr lang="en-GB" dirty="0"/>
          </a:p>
        </p:txBody>
      </p:sp>
      <p:sp>
        <p:nvSpPr>
          <p:cNvPr id="26" name="Freeform 25"/>
          <p:cNvSpPr/>
          <p:nvPr/>
        </p:nvSpPr>
        <p:spPr>
          <a:xfrm>
            <a:off x="5099281" y="5034590"/>
            <a:ext cx="1384419" cy="1273323"/>
          </a:xfrm>
          <a:custGeom>
            <a:avLst/>
            <a:gdLst>
              <a:gd name="connsiteX0" fmla="*/ 0 w 1384419"/>
              <a:gd name="connsiteY0" fmla="*/ 1273323 h 1273323"/>
              <a:gd name="connsiteX1" fmla="*/ 170916 w 1384419"/>
              <a:gd name="connsiteY1" fmla="*/ 1264777 h 1273323"/>
              <a:gd name="connsiteX2" fmla="*/ 256374 w 1384419"/>
              <a:gd name="connsiteY2" fmla="*/ 1247686 h 1273323"/>
              <a:gd name="connsiteX3" fmla="*/ 282011 w 1384419"/>
              <a:gd name="connsiteY3" fmla="*/ 1230594 h 1273323"/>
              <a:gd name="connsiteX4" fmla="*/ 307649 w 1384419"/>
              <a:gd name="connsiteY4" fmla="*/ 1222048 h 1273323"/>
              <a:gd name="connsiteX5" fmla="*/ 358923 w 1384419"/>
              <a:gd name="connsiteY5" fmla="*/ 1187865 h 1273323"/>
              <a:gd name="connsiteX6" fmla="*/ 410198 w 1384419"/>
              <a:gd name="connsiteY6" fmla="*/ 1136590 h 1273323"/>
              <a:gd name="connsiteX7" fmla="*/ 444381 w 1384419"/>
              <a:gd name="connsiteY7" fmla="*/ 1085315 h 1273323"/>
              <a:gd name="connsiteX8" fmla="*/ 470019 w 1384419"/>
              <a:gd name="connsiteY8" fmla="*/ 1034041 h 1273323"/>
              <a:gd name="connsiteX9" fmla="*/ 478564 w 1384419"/>
              <a:gd name="connsiteY9" fmla="*/ 1008403 h 1273323"/>
              <a:gd name="connsiteX10" fmla="*/ 495656 w 1384419"/>
              <a:gd name="connsiteY10" fmla="*/ 846033 h 1273323"/>
              <a:gd name="connsiteX11" fmla="*/ 504202 w 1384419"/>
              <a:gd name="connsiteY11" fmla="*/ 786213 h 1273323"/>
              <a:gd name="connsiteX12" fmla="*/ 521293 w 1384419"/>
              <a:gd name="connsiteY12" fmla="*/ 734938 h 1273323"/>
              <a:gd name="connsiteX13" fmla="*/ 538385 w 1384419"/>
              <a:gd name="connsiteY13" fmla="*/ 589659 h 1273323"/>
              <a:gd name="connsiteX14" fmla="*/ 546931 w 1384419"/>
              <a:gd name="connsiteY14" fmla="*/ 256373 h 1273323"/>
              <a:gd name="connsiteX15" fmla="*/ 572568 w 1384419"/>
              <a:gd name="connsiteY15" fmla="*/ 51274 h 1273323"/>
              <a:gd name="connsiteX16" fmla="*/ 581114 w 1384419"/>
              <a:gd name="connsiteY16" fmla="*/ 17091 h 1273323"/>
              <a:gd name="connsiteX17" fmla="*/ 606751 w 1384419"/>
              <a:gd name="connsiteY17" fmla="*/ 0 h 1273323"/>
              <a:gd name="connsiteX18" fmla="*/ 649480 w 1384419"/>
              <a:gd name="connsiteY18" fmla="*/ 8545 h 1273323"/>
              <a:gd name="connsiteX19" fmla="*/ 658026 w 1384419"/>
              <a:gd name="connsiteY19" fmla="*/ 34183 h 1273323"/>
              <a:gd name="connsiteX20" fmla="*/ 666572 w 1384419"/>
              <a:gd name="connsiteY20" fmla="*/ 94003 h 1273323"/>
              <a:gd name="connsiteX21" fmla="*/ 683664 w 1384419"/>
              <a:gd name="connsiteY21" fmla="*/ 145278 h 1273323"/>
              <a:gd name="connsiteX22" fmla="*/ 700755 w 1384419"/>
              <a:gd name="connsiteY22" fmla="*/ 213644 h 1273323"/>
              <a:gd name="connsiteX23" fmla="*/ 709301 w 1384419"/>
              <a:gd name="connsiteY23" fmla="*/ 290557 h 1273323"/>
              <a:gd name="connsiteX24" fmla="*/ 726392 w 1384419"/>
              <a:gd name="connsiteY24" fmla="*/ 452927 h 1273323"/>
              <a:gd name="connsiteX25" fmla="*/ 734938 w 1384419"/>
              <a:gd name="connsiteY25" fmla="*/ 487110 h 1273323"/>
              <a:gd name="connsiteX26" fmla="*/ 752030 w 1384419"/>
              <a:gd name="connsiteY26" fmla="*/ 572568 h 1273323"/>
              <a:gd name="connsiteX27" fmla="*/ 769121 w 1384419"/>
              <a:gd name="connsiteY27" fmla="*/ 598205 h 1273323"/>
              <a:gd name="connsiteX28" fmla="*/ 777667 w 1384419"/>
              <a:gd name="connsiteY28" fmla="*/ 623843 h 1273323"/>
              <a:gd name="connsiteX29" fmla="*/ 794759 w 1384419"/>
              <a:gd name="connsiteY29" fmla="*/ 649480 h 1273323"/>
              <a:gd name="connsiteX30" fmla="*/ 820396 w 1384419"/>
              <a:gd name="connsiteY30" fmla="*/ 700755 h 1273323"/>
              <a:gd name="connsiteX31" fmla="*/ 846034 w 1384419"/>
              <a:gd name="connsiteY31" fmla="*/ 769121 h 1273323"/>
              <a:gd name="connsiteX32" fmla="*/ 863125 w 1384419"/>
              <a:gd name="connsiteY32" fmla="*/ 828942 h 1273323"/>
              <a:gd name="connsiteX33" fmla="*/ 880217 w 1384419"/>
              <a:gd name="connsiteY33" fmla="*/ 854579 h 1273323"/>
              <a:gd name="connsiteX34" fmla="*/ 888763 w 1384419"/>
              <a:gd name="connsiteY34" fmla="*/ 888762 h 1273323"/>
              <a:gd name="connsiteX35" fmla="*/ 905854 w 1384419"/>
              <a:gd name="connsiteY35" fmla="*/ 922945 h 1273323"/>
              <a:gd name="connsiteX36" fmla="*/ 957129 w 1384419"/>
              <a:gd name="connsiteY36" fmla="*/ 999857 h 1273323"/>
              <a:gd name="connsiteX37" fmla="*/ 991312 w 1384419"/>
              <a:gd name="connsiteY37" fmla="*/ 1051132 h 1273323"/>
              <a:gd name="connsiteX38" fmla="*/ 1008404 w 1384419"/>
              <a:gd name="connsiteY38" fmla="*/ 1076770 h 1273323"/>
              <a:gd name="connsiteX39" fmla="*/ 1034041 w 1384419"/>
              <a:gd name="connsiteY39" fmla="*/ 1093861 h 1273323"/>
              <a:gd name="connsiteX40" fmla="*/ 1076770 w 1384419"/>
              <a:gd name="connsiteY40" fmla="*/ 1136590 h 1273323"/>
              <a:gd name="connsiteX41" fmla="*/ 1093862 w 1384419"/>
              <a:gd name="connsiteY41" fmla="*/ 1162228 h 1273323"/>
              <a:gd name="connsiteX42" fmla="*/ 1170774 w 1384419"/>
              <a:gd name="connsiteY42" fmla="*/ 1204957 h 1273323"/>
              <a:gd name="connsiteX43" fmla="*/ 1196411 w 1384419"/>
              <a:gd name="connsiteY43" fmla="*/ 1222048 h 1273323"/>
              <a:gd name="connsiteX44" fmla="*/ 1247686 w 1384419"/>
              <a:gd name="connsiteY44" fmla="*/ 1239140 h 1273323"/>
              <a:gd name="connsiteX45" fmla="*/ 1298961 w 1384419"/>
              <a:gd name="connsiteY45" fmla="*/ 1256231 h 1273323"/>
              <a:gd name="connsiteX46" fmla="*/ 1341690 w 1384419"/>
              <a:gd name="connsiteY46" fmla="*/ 1264777 h 1273323"/>
              <a:gd name="connsiteX47" fmla="*/ 1384419 w 1384419"/>
              <a:gd name="connsiteY47" fmla="*/ 1256231 h 127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4419" h="1273323">
                <a:moveTo>
                  <a:pt x="0" y="1273323"/>
                </a:moveTo>
                <a:cubicBezTo>
                  <a:pt x="56972" y="1270474"/>
                  <a:pt x="114041" y="1269152"/>
                  <a:pt x="170916" y="1264777"/>
                </a:cubicBezTo>
                <a:cubicBezTo>
                  <a:pt x="201177" y="1262449"/>
                  <a:pt x="227477" y="1254910"/>
                  <a:pt x="256374" y="1247686"/>
                </a:cubicBezTo>
                <a:cubicBezTo>
                  <a:pt x="264920" y="1241989"/>
                  <a:pt x="272825" y="1235187"/>
                  <a:pt x="282011" y="1230594"/>
                </a:cubicBezTo>
                <a:cubicBezTo>
                  <a:pt x="290068" y="1226565"/>
                  <a:pt x="300154" y="1227045"/>
                  <a:pt x="307649" y="1222048"/>
                </a:cubicBezTo>
                <a:cubicBezTo>
                  <a:pt x="371665" y="1179371"/>
                  <a:pt x="297963" y="1208186"/>
                  <a:pt x="358923" y="1187865"/>
                </a:cubicBezTo>
                <a:cubicBezTo>
                  <a:pt x="376015" y="1170773"/>
                  <a:pt x="396790" y="1156702"/>
                  <a:pt x="410198" y="1136590"/>
                </a:cubicBezTo>
                <a:cubicBezTo>
                  <a:pt x="421592" y="1119498"/>
                  <a:pt x="437885" y="1104802"/>
                  <a:pt x="444381" y="1085315"/>
                </a:cubicBezTo>
                <a:cubicBezTo>
                  <a:pt x="456175" y="1049934"/>
                  <a:pt x="447930" y="1067173"/>
                  <a:pt x="470019" y="1034041"/>
                </a:cubicBezTo>
                <a:cubicBezTo>
                  <a:pt x="472867" y="1025495"/>
                  <a:pt x="476610" y="1017197"/>
                  <a:pt x="478564" y="1008403"/>
                </a:cubicBezTo>
                <a:cubicBezTo>
                  <a:pt x="491734" y="949137"/>
                  <a:pt x="488958" y="913006"/>
                  <a:pt x="495656" y="846033"/>
                </a:cubicBezTo>
                <a:cubicBezTo>
                  <a:pt x="497660" y="825991"/>
                  <a:pt x="499673" y="805840"/>
                  <a:pt x="504202" y="786213"/>
                </a:cubicBezTo>
                <a:cubicBezTo>
                  <a:pt x="508253" y="768658"/>
                  <a:pt x="521293" y="734938"/>
                  <a:pt x="521293" y="734938"/>
                </a:cubicBezTo>
                <a:cubicBezTo>
                  <a:pt x="527737" y="689831"/>
                  <a:pt x="536576" y="633969"/>
                  <a:pt x="538385" y="589659"/>
                </a:cubicBezTo>
                <a:cubicBezTo>
                  <a:pt x="542917" y="478620"/>
                  <a:pt x="541090" y="367351"/>
                  <a:pt x="546931" y="256373"/>
                </a:cubicBezTo>
                <a:cubicBezTo>
                  <a:pt x="548740" y="221999"/>
                  <a:pt x="561316" y="107534"/>
                  <a:pt x="572568" y="51274"/>
                </a:cubicBezTo>
                <a:cubicBezTo>
                  <a:pt x="574871" y="39757"/>
                  <a:pt x="574599" y="26863"/>
                  <a:pt x="581114" y="17091"/>
                </a:cubicBezTo>
                <a:cubicBezTo>
                  <a:pt x="586811" y="8545"/>
                  <a:pt x="598205" y="5697"/>
                  <a:pt x="606751" y="0"/>
                </a:cubicBezTo>
                <a:cubicBezTo>
                  <a:pt x="620994" y="2848"/>
                  <a:pt x="637394" y="488"/>
                  <a:pt x="649480" y="8545"/>
                </a:cubicBezTo>
                <a:cubicBezTo>
                  <a:pt x="656975" y="13542"/>
                  <a:pt x="656259" y="25350"/>
                  <a:pt x="658026" y="34183"/>
                </a:cubicBezTo>
                <a:cubicBezTo>
                  <a:pt x="661976" y="53934"/>
                  <a:pt x="662043" y="74376"/>
                  <a:pt x="666572" y="94003"/>
                </a:cubicBezTo>
                <a:cubicBezTo>
                  <a:pt x="670623" y="111558"/>
                  <a:pt x="680131" y="127612"/>
                  <a:pt x="683664" y="145278"/>
                </a:cubicBezTo>
                <a:cubicBezTo>
                  <a:pt x="693975" y="196840"/>
                  <a:pt x="687616" y="174227"/>
                  <a:pt x="700755" y="213644"/>
                </a:cubicBezTo>
                <a:cubicBezTo>
                  <a:pt x="703604" y="239282"/>
                  <a:pt x="706553" y="264908"/>
                  <a:pt x="709301" y="290557"/>
                </a:cubicBezTo>
                <a:cubicBezTo>
                  <a:pt x="715099" y="344670"/>
                  <a:pt x="713192" y="400130"/>
                  <a:pt x="726392" y="452927"/>
                </a:cubicBezTo>
                <a:cubicBezTo>
                  <a:pt x="729241" y="464321"/>
                  <a:pt x="732635" y="475593"/>
                  <a:pt x="734938" y="487110"/>
                </a:cubicBezTo>
                <a:cubicBezTo>
                  <a:pt x="737589" y="500366"/>
                  <a:pt x="744586" y="555198"/>
                  <a:pt x="752030" y="572568"/>
                </a:cubicBezTo>
                <a:cubicBezTo>
                  <a:pt x="756076" y="582008"/>
                  <a:pt x="764528" y="589019"/>
                  <a:pt x="769121" y="598205"/>
                </a:cubicBezTo>
                <a:cubicBezTo>
                  <a:pt x="773150" y="606262"/>
                  <a:pt x="773638" y="615786"/>
                  <a:pt x="777667" y="623843"/>
                </a:cubicBezTo>
                <a:cubicBezTo>
                  <a:pt x="782260" y="633029"/>
                  <a:pt x="790166" y="640294"/>
                  <a:pt x="794759" y="649480"/>
                </a:cubicBezTo>
                <a:cubicBezTo>
                  <a:pt x="830148" y="720255"/>
                  <a:pt x="771406" y="627265"/>
                  <a:pt x="820396" y="700755"/>
                </a:cubicBezTo>
                <a:cubicBezTo>
                  <a:pt x="836885" y="783198"/>
                  <a:pt x="816693" y="710438"/>
                  <a:pt x="846034" y="769121"/>
                </a:cubicBezTo>
                <a:cubicBezTo>
                  <a:pt x="862658" y="802368"/>
                  <a:pt x="846703" y="790625"/>
                  <a:pt x="863125" y="828942"/>
                </a:cubicBezTo>
                <a:cubicBezTo>
                  <a:pt x="867171" y="838382"/>
                  <a:pt x="874520" y="846033"/>
                  <a:pt x="880217" y="854579"/>
                </a:cubicBezTo>
                <a:cubicBezTo>
                  <a:pt x="883066" y="865973"/>
                  <a:pt x="884639" y="877765"/>
                  <a:pt x="888763" y="888762"/>
                </a:cubicBezTo>
                <a:cubicBezTo>
                  <a:pt x="893236" y="900690"/>
                  <a:pt x="899300" y="912021"/>
                  <a:pt x="905854" y="922945"/>
                </a:cubicBezTo>
                <a:cubicBezTo>
                  <a:pt x="905874" y="922979"/>
                  <a:pt x="948572" y="987022"/>
                  <a:pt x="957129" y="999857"/>
                </a:cubicBezTo>
                <a:lnTo>
                  <a:pt x="991312" y="1051132"/>
                </a:lnTo>
                <a:cubicBezTo>
                  <a:pt x="997009" y="1059678"/>
                  <a:pt x="999858" y="1071073"/>
                  <a:pt x="1008404" y="1076770"/>
                </a:cubicBezTo>
                <a:lnTo>
                  <a:pt x="1034041" y="1093861"/>
                </a:lnTo>
                <a:cubicBezTo>
                  <a:pt x="1079621" y="1162231"/>
                  <a:pt x="1019797" y="1079617"/>
                  <a:pt x="1076770" y="1136590"/>
                </a:cubicBezTo>
                <a:cubicBezTo>
                  <a:pt x="1084033" y="1143853"/>
                  <a:pt x="1086132" y="1155464"/>
                  <a:pt x="1093862" y="1162228"/>
                </a:cubicBezTo>
                <a:cubicBezTo>
                  <a:pt x="1165710" y="1225096"/>
                  <a:pt x="1119913" y="1179527"/>
                  <a:pt x="1170774" y="1204957"/>
                </a:cubicBezTo>
                <a:cubicBezTo>
                  <a:pt x="1179960" y="1209550"/>
                  <a:pt x="1187026" y="1217877"/>
                  <a:pt x="1196411" y="1222048"/>
                </a:cubicBezTo>
                <a:cubicBezTo>
                  <a:pt x="1212874" y="1229365"/>
                  <a:pt x="1230594" y="1233443"/>
                  <a:pt x="1247686" y="1239140"/>
                </a:cubicBezTo>
                <a:cubicBezTo>
                  <a:pt x="1247699" y="1239144"/>
                  <a:pt x="1298948" y="1256228"/>
                  <a:pt x="1298961" y="1256231"/>
                </a:cubicBezTo>
                <a:lnTo>
                  <a:pt x="1341690" y="1264777"/>
                </a:lnTo>
                <a:lnTo>
                  <a:pt x="1384419" y="12562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458204" y="5085864"/>
            <a:ext cx="1392965" cy="1239140"/>
          </a:xfrm>
          <a:custGeom>
            <a:avLst/>
            <a:gdLst>
              <a:gd name="connsiteX0" fmla="*/ 0 w 1392965"/>
              <a:gd name="connsiteY0" fmla="*/ 1239140 h 1239140"/>
              <a:gd name="connsiteX1" fmla="*/ 68367 w 1392965"/>
              <a:gd name="connsiteY1" fmla="*/ 1170774 h 1239140"/>
              <a:gd name="connsiteX2" fmla="*/ 94004 w 1392965"/>
              <a:gd name="connsiteY2" fmla="*/ 1145137 h 1239140"/>
              <a:gd name="connsiteX3" fmla="*/ 119641 w 1392965"/>
              <a:gd name="connsiteY3" fmla="*/ 1110954 h 1239140"/>
              <a:gd name="connsiteX4" fmla="*/ 162370 w 1392965"/>
              <a:gd name="connsiteY4" fmla="*/ 1051133 h 1239140"/>
              <a:gd name="connsiteX5" fmla="*/ 196554 w 1392965"/>
              <a:gd name="connsiteY5" fmla="*/ 999858 h 1239140"/>
              <a:gd name="connsiteX6" fmla="*/ 213645 w 1392965"/>
              <a:gd name="connsiteY6" fmla="*/ 974221 h 1239140"/>
              <a:gd name="connsiteX7" fmla="*/ 230737 w 1392965"/>
              <a:gd name="connsiteY7" fmla="*/ 948583 h 1239140"/>
              <a:gd name="connsiteX8" fmla="*/ 239283 w 1392965"/>
              <a:gd name="connsiteY8" fmla="*/ 922946 h 1239140"/>
              <a:gd name="connsiteX9" fmla="*/ 273466 w 1392965"/>
              <a:gd name="connsiteY9" fmla="*/ 863126 h 1239140"/>
              <a:gd name="connsiteX10" fmla="*/ 290557 w 1392965"/>
              <a:gd name="connsiteY10" fmla="*/ 811851 h 1239140"/>
              <a:gd name="connsiteX11" fmla="*/ 299103 w 1392965"/>
              <a:gd name="connsiteY11" fmla="*/ 777668 h 1239140"/>
              <a:gd name="connsiteX12" fmla="*/ 316195 w 1392965"/>
              <a:gd name="connsiteY12" fmla="*/ 726393 h 1239140"/>
              <a:gd name="connsiteX13" fmla="*/ 324741 w 1392965"/>
              <a:gd name="connsiteY13" fmla="*/ 700755 h 1239140"/>
              <a:gd name="connsiteX14" fmla="*/ 333286 w 1392965"/>
              <a:gd name="connsiteY14" fmla="*/ 640935 h 1239140"/>
              <a:gd name="connsiteX15" fmla="*/ 350378 w 1392965"/>
              <a:gd name="connsiteY15" fmla="*/ 589660 h 1239140"/>
              <a:gd name="connsiteX16" fmla="*/ 358924 w 1392965"/>
              <a:gd name="connsiteY16" fmla="*/ 555477 h 1239140"/>
              <a:gd name="connsiteX17" fmla="*/ 367469 w 1392965"/>
              <a:gd name="connsiteY17" fmla="*/ 470019 h 1239140"/>
              <a:gd name="connsiteX18" fmla="*/ 376015 w 1392965"/>
              <a:gd name="connsiteY18" fmla="*/ 418744 h 1239140"/>
              <a:gd name="connsiteX19" fmla="*/ 384561 w 1392965"/>
              <a:gd name="connsiteY19" fmla="*/ 333286 h 1239140"/>
              <a:gd name="connsiteX20" fmla="*/ 401653 w 1392965"/>
              <a:gd name="connsiteY20" fmla="*/ 196554 h 1239140"/>
              <a:gd name="connsiteX21" fmla="*/ 418744 w 1392965"/>
              <a:gd name="connsiteY21" fmla="*/ 145279 h 1239140"/>
              <a:gd name="connsiteX22" fmla="*/ 444382 w 1392965"/>
              <a:gd name="connsiteY22" fmla="*/ 119641 h 1239140"/>
              <a:gd name="connsiteX23" fmla="*/ 461473 w 1392965"/>
              <a:gd name="connsiteY23" fmla="*/ 85458 h 1239140"/>
              <a:gd name="connsiteX24" fmla="*/ 512748 w 1392965"/>
              <a:gd name="connsiteY24" fmla="*/ 34183 h 1239140"/>
              <a:gd name="connsiteX25" fmla="*/ 555477 w 1392965"/>
              <a:gd name="connsiteY25" fmla="*/ 0 h 1239140"/>
              <a:gd name="connsiteX26" fmla="*/ 589660 w 1392965"/>
              <a:gd name="connsiteY26" fmla="*/ 51275 h 1239140"/>
              <a:gd name="connsiteX27" fmla="*/ 606752 w 1392965"/>
              <a:gd name="connsiteY27" fmla="*/ 76912 h 1239140"/>
              <a:gd name="connsiteX28" fmla="*/ 623843 w 1392965"/>
              <a:gd name="connsiteY28" fmla="*/ 128187 h 1239140"/>
              <a:gd name="connsiteX29" fmla="*/ 632389 w 1392965"/>
              <a:gd name="connsiteY29" fmla="*/ 170916 h 1239140"/>
              <a:gd name="connsiteX30" fmla="*/ 640935 w 1392965"/>
              <a:gd name="connsiteY30" fmla="*/ 222191 h 1239140"/>
              <a:gd name="connsiteX31" fmla="*/ 649481 w 1392965"/>
              <a:gd name="connsiteY31" fmla="*/ 247828 h 1239140"/>
              <a:gd name="connsiteX32" fmla="*/ 658027 w 1392965"/>
              <a:gd name="connsiteY32" fmla="*/ 290557 h 1239140"/>
              <a:gd name="connsiteX33" fmla="*/ 666572 w 1392965"/>
              <a:gd name="connsiteY33" fmla="*/ 316195 h 1239140"/>
              <a:gd name="connsiteX34" fmla="*/ 683664 w 1392965"/>
              <a:gd name="connsiteY34" fmla="*/ 410198 h 1239140"/>
              <a:gd name="connsiteX35" fmla="*/ 700755 w 1392965"/>
              <a:gd name="connsiteY35" fmla="*/ 461473 h 1239140"/>
              <a:gd name="connsiteX36" fmla="*/ 717847 w 1392965"/>
              <a:gd name="connsiteY36" fmla="*/ 521294 h 1239140"/>
              <a:gd name="connsiteX37" fmla="*/ 726393 w 1392965"/>
              <a:gd name="connsiteY37" fmla="*/ 555477 h 1239140"/>
              <a:gd name="connsiteX38" fmla="*/ 743484 w 1392965"/>
              <a:gd name="connsiteY38" fmla="*/ 606752 h 1239140"/>
              <a:gd name="connsiteX39" fmla="*/ 760576 w 1392965"/>
              <a:gd name="connsiteY39" fmla="*/ 666572 h 1239140"/>
              <a:gd name="connsiteX40" fmla="*/ 777668 w 1392965"/>
              <a:gd name="connsiteY40" fmla="*/ 692210 h 1239140"/>
              <a:gd name="connsiteX41" fmla="*/ 803305 w 1392965"/>
              <a:gd name="connsiteY41" fmla="*/ 769122 h 1239140"/>
              <a:gd name="connsiteX42" fmla="*/ 811851 w 1392965"/>
              <a:gd name="connsiteY42" fmla="*/ 794759 h 1239140"/>
              <a:gd name="connsiteX43" fmla="*/ 820397 w 1392965"/>
              <a:gd name="connsiteY43" fmla="*/ 820397 h 1239140"/>
              <a:gd name="connsiteX44" fmla="*/ 854580 w 1392965"/>
              <a:gd name="connsiteY44" fmla="*/ 880217 h 1239140"/>
              <a:gd name="connsiteX45" fmla="*/ 888763 w 1392965"/>
              <a:gd name="connsiteY45" fmla="*/ 931492 h 1239140"/>
              <a:gd name="connsiteX46" fmla="*/ 957129 w 1392965"/>
              <a:gd name="connsiteY46" fmla="*/ 1008404 h 1239140"/>
              <a:gd name="connsiteX47" fmla="*/ 1008404 w 1392965"/>
              <a:gd name="connsiteY47" fmla="*/ 1042587 h 1239140"/>
              <a:gd name="connsiteX48" fmla="*/ 1042587 w 1392965"/>
              <a:gd name="connsiteY48" fmla="*/ 1059679 h 1239140"/>
              <a:gd name="connsiteX49" fmla="*/ 1128045 w 1392965"/>
              <a:gd name="connsiteY49" fmla="*/ 1102408 h 1239140"/>
              <a:gd name="connsiteX50" fmla="*/ 1230595 w 1392965"/>
              <a:gd name="connsiteY50" fmla="*/ 1153683 h 1239140"/>
              <a:gd name="connsiteX51" fmla="*/ 1256232 w 1392965"/>
              <a:gd name="connsiteY51" fmla="*/ 1162228 h 1239140"/>
              <a:gd name="connsiteX52" fmla="*/ 1281869 w 1392965"/>
              <a:gd name="connsiteY52" fmla="*/ 1179320 h 1239140"/>
              <a:gd name="connsiteX53" fmla="*/ 1307507 w 1392965"/>
              <a:gd name="connsiteY53" fmla="*/ 1187866 h 1239140"/>
              <a:gd name="connsiteX54" fmla="*/ 1358782 w 1392965"/>
              <a:gd name="connsiteY54" fmla="*/ 1222049 h 1239140"/>
              <a:gd name="connsiteX55" fmla="*/ 1392965 w 1392965"/>
              <a:gd name="connsiteY55" fmla="*/ 1213503 h 12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92965" h="1239140">
                <a:moveTo>
                  <a:pt x="0" y="1239140"/>
                </a:moveTo>
                <a:lnTo>
                  <a:pt x="68367" y="1170774"/>
                </a:lnTo>
                <a:cubicBezTo>
                  <a:pt x="76913" y="1162228"/>
                  <a:pt x="86753" y="1154805"/>
                  <a:pt x="94004" y="1145137"/>
                </a:cubicBezTo>
                <a:lnTo>
                  <a:pt x="119641" y="1110954"/>
                </a:lnTo>
                <a:cubicBezTo>
                  <a:pt x="136521" y="1060314"/>
                  <a:pt x="116024" y="1109065"/>
                  <a:pt x="162370" y="1051133"/>
                </a:cubicBezTo>
                <a:cubicBezTo>
                  <a:pt x="175202" y="1035093"/>
                  <a:pt x="185159" y="1016950"/>
                  <a:pt x="196554" y="999858"/>
                </a:cubicBezTo>
                <a:lnTo>
                  <a:pt x="213645" y="974221"/>
                </a:lnTo>
                <a:cubicBezTo>
                  <a:pt x="219342" y="965675"/>
                  <a:pt x="227489" y="958327"/>
                  <a:pt x="230737" y="948583"/>
                </a:cubicBezTo>
                <a:cubicBezTo>
                  <a:pt x="233586" y="940037"/>
                  <a:pt x="235735" y="931226"/>
                  <a:pt x="239283" y="922946"/>
                </a:cubicBezTo>
                <a:cubicBezTo>
                  <a:pt x="252295" y="892584"/>
                  <a:pt x="256299" y="888876"/>
                  <a:pt x="273466" y="863126"/>
                </a:cubicBezTo>
                <a:cubicBezTo>
                  <a:pt x="279163" y="846034"/>
                  <a:pt x="286187" y="829329"/>
                  <a:pt x="290557" y="811851"/>
                </a:cubicBezTo>
                <a:cubicBezTo>
                  <a:pt x="293406" y="800457"/>
                  <a:pt x="295728" y="788918"/>
                  <a:pt x="299103" y="777668"/>
                </a:cubicBezTo>
                <a:cubicBezTo>
                  <a:pt x="304280" y="760412"/>
                  <a:pt x="310498" y="743485"/>
                  <a:pt x="316195" y="726393"/>
                </a:cubicBezTo>
                <a:lnTo>
                  <a:pt x="324741" y="700755"/>
                </a:lnTo>
                <a:cubicBezTo>
                  <a:pt x="327589" y="680815"/>
                  <a:pt x="328757" y="660562"/>
                  <a:pt x="333286" y="640935"/>
                </a:cubicBezTo>
                <a:cubicBezTo>
                  <a:pt x="337337" y="623380"/>
                  <a:pt x="346008" y="607138"/>
                  <a:pt x="350378" y="589660"/>
                </a:cubicBezTo>
                <a:lnTo>
                  <a:pt x="358924" y="555477"/>
                </a:lnTo>
                <a:cubicBezTo>
                  <a:pt x="361772" y="526991"/>
                  <a:pt x="363918" y="498426"/>
                  <a:pt x="367469" y="470019"/>
                </a:cubicBezTo>
                <a:cubicBezTo>
                  <a:pt x="369618" y="452825"/>
                  <a:pt x="373866" y="435938"/>
                  <a:pt x="376015" y="418744"/>
                </a:cubicBezTo>
                <a:cubicBezTo>
                  <a:pt x="379566" y="390337"/>
                  <a:pt x="381564" y="361757"/>
                  <a:pt x="384561" y="333286"/>
                </a:cubicBezTo>
                <a:cubicBezTo>
                  <a:pt x="386230" y="317435"/>
                  <a:pt x="396566" y="218597"/>
                  <a:pt x="401653" y="196554"/>
                </a:cubicBezTo>
                <a:cubicBezTo>
                  <a:pt x="405704" y="178999"/>
                  <a:pt x="406005" y="158018"/>
                  <a:pt x="418744" y="145279"/>
                </a:cubicBezTo>
                <a:lnTo>
                  <a:pt x="444382" y="119641"/>
                </a:lnTo>
                <a:cubicBezTo>
                  <a:pt x="450079" y="108247"/>
                  <a:pt x="453515" y="95406"/>
                  <a:pt x="461473" y="85458"/>
                </a:cubicBezTo>
                <a:cubicBezTo>
                  <a:pt x="476573" y="66583"/>
                  <a:pt x="499340" y="54294"/>
                  <a:pt x="512748" y="34183"/>
                </a:cubicBezTo>
                <a:cubicBezTo>
                  <a:pt x="534837" y="1051"/>
                  <a:pt x="520096" y="11794"/>
                  <a:pt x="555477" y="0"/>
                </a:cubicBezTo>
                <a:lnTo>
                  <a:pt x="589660" y="51275"/>
                </a:lnTo>
                <a:lnTo>
                  <a:pt x="606752" y="76912"/>
                </a:lnTo>
                <a:cubicBezTo>
                  <a:pt x="612449" y="94004"/>
                  <a:pt x="620310" y="110521"/>
                  <a:pt x="623843" y="128187"/>
                </a:cubicBezTo>
                <a:cubicBezTo>
                  <a:pt x="626692" y="142430"/>
                  <a:pt x="629791" y="156625"/>
                  <a:pt x="632389" y="170916"/>
                </a:cubicBezTo>
                <a:cubicBezTo>
                  <a:pt x="635489" y="187964"/>
                  <a:pt x="637176" y="205276"/>
                  <a:pt x="640935" y="222191"/>
                </a:cubicBezTo>
                <a:cubicBezTo>
                  <a:pt x="642889" y="230984"/>
                  <a:pt x="647296" y="239089"/>
                  <a:pt x="649481" y="247828"/>
                </a:cubicBezTo>
                <a:cubicBezTo>
                  <a:pt x="653004" y="261919"/>
                  <a:pt x="654504" y="276466"/>
                  <a:pt x="658027" y="290557"/>
                </a:cubicBezTo>
                <a:cubicBezTo>
                  <a:pt x="660212" y="299296"/>
                  <a:pt x="664618" y="307401"/>
                  <a:pt x="666572" y="316195"/>
                </a:cubicBezTo>
                <a:cubicBezTo>
                  <a:pt x="674388" y="351369"/>
                  <a:pt x="674333" y="375985"/>
                  <a:pt x="683664" y="410198"/>
                </a:cubicBezTo>
                <a:cubicBezTo>
                  <a:pt x="688404" y="427579"/>
                  <a:pt x="696385" y="443995"/>
                  <a:pt x="700755" y="461473"/>
                </a:cubicBezTo>
                <a:cubicBezTo>
                  <a:pt x="727471" y="568333"/>
                  <a:pt x="693327" y="435475"/>
                  <a:pt x="717847" y="521294"/>
                </a:cubicBezTo>
                <a:cubicBezTo>
                  <a:pt x="721074" y="532587"/>
                  <a:pt x="723018" y="544227"/>
                  <a:pt x="726393" y="555477"/>
                </a:cubicBezTo>
                <a:cubicBezTo>
                  <a:pt x="731570" y="572733"/>
                  <a:pt x="739114" y="589274"/>
                  <a:pt x="743484" y="606752"/>
                </a:cubicBezTo>
                <a:cubicBezTo>
                  <a:pt x="746222" y="617705"/>
                  <a:pt x="754446" y="654312"/>
                  <a:pt x="760576" y="666572"/>
                </a:cubicBezTo>
                <a:cubicBezTo>
                  <a:pt x="765169" y="675759"/>
                  <a:pt x="771971" y="683664"/>
                  <a:pt x="777668" y="692210"/>
                </a:cubicBezTo>
                <a:lnTo>
                  <a:pt x="803305" y="769122"/>
                </a:lnTo>
                <a:lnTo>
                  <a:pt x="811851" y="794759"/>
                </a:lnTo>
                <a:cubicBezTo>
                  <a:pt x="814700" y="803305"/>
                  <a:pt x="816368" y="812340"/>
                  <a:pt x="820397" y="820397"/>
                </a:cubicBezTo>
                <a:cubicBezTo>
                  <a:pt x="842081" y="863766"/>
                  <a:pt x="830421" y="843980"/>
                  <a:pt x="854580" y="880217"/>
                </a:cubicBezTo>
                <a:cubicBezTo>
                  <a:pt x="869598" y="925272"/>
                  <a:pt x="853200" y="888817"/>
                  <a:pt x="888763" y="931492"/>
                </a:cubicBezTo>
                <a:cubicBezTo>
                  <a:pt x="920870" y="970020"/>
                  <a:pt x="894811" y="966859"/>
                  <a:pt x="957129" y="1008404"/>
                </a:cubicBezTo>
                <a:cubicBezTo>
                  <a:pt x="974221" y="1019798"/>
                  <a:pt x="990031" y="1033400"/>
                  <a:pt x="1008404" y="1042587"/>
                </a:cubicBezTo>
                <a:cubicBezTo>
                  <a:pt x="1019798" y="1048284"/>
                  <a:pt x="1031663" y="1053125"/>
                  <a:pt x="1042587" y="1059679"/>
                </a:cubicBezTo>
                <a:cubicBezTo>
                  <a:pt x="1115261" y="1103284"/>
                  <a:pt x="1067286" y="1087218"/>
                  <a:pt x="1128045" y="1102408"/>
                </a:cubicBezTo>
                <a:cubicBezTo>
                  <a:pt x="1194308" y="1146583"/>
                  <a:pt x="1159835" y="1130097"/>
                  <a:pt x="1230595" y="1153683"/>
                </a:cubicBezTo>
                <a:lnTo>
                  <a:pt x="1256232" y="1162228"/>
                </a:lnTo>
                <a:cubicBezTo>
                  <a:pt x="1264778" y="1167925"/>
                  <a:pt x="1272683" y="1174727"/>
                  <a:pt x="1281869" y="1179320"/>
                </a:cubicBezTo>
                <a:cubicBezTo>
                  <a:pt x="1289926" y="1183349"/>
                  <a:pt x="1299632" y="1183491"/>
                  <a:pt x="1307507" y="1187866"/>
                </a:cubicBezTo>
                <a:cubicBezTo>
                  <a:pt x="1325464" y="1197842"/>
                  <a:pt x="1358782" y="1222049"/>
                  <a:pt x="1358782" y="1222049"/>
                </a:cubicBezTo>
                <a:lnTo>
                  <a:pt x="1392965" y="121350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7216792" y="5820948"/>
            <a:ext cx="1401153" cy="369332"/>
          </a:xfrm>
          <a:prstGeom prst="rect">
            <a:avLst/>
          </a:prstGeom>
          <a:noFill/>
        </p:spPr>
        <p:txBody>
          <a:bodyPr wrap="none" rtlCol="0">
            <a:spAutoFit/>
          </a:bodyPr>
          <a:lstStyle/>
          <a:p>
            <a:r>
              <a:rPr lang="en-GB" dirty="0" smtClean="0"/>
              <a:t>Search space</a:t>
            </a:r>
            <a:endParaRPr lang="en-GB" dirty="0"/>
          </a:p>
        </p:txBody>
      </p:sp>
      <p:sp>
        <p:nvSpPr>
          <p:cNvPr id="29" name="TextBox 28"/>
          <p:cNvSpPr txBox="1"/>
          <p:nvPr/>
        </p:nvSpPr>
        <p:spPr>
          <a:xfrm rot="16200000">
            <a:off x="393319" y="4942123"/>
            <a:ext cx="1198854" cy="369332"/>
          </a:xfrm>
          <a:prstGeom prst="rect">
            <a:avLst/>
          </a:prstGeom>
          <a:noFill/>
        </p:spPr>
        <p:txBody>
          <a:bodyPr wrap="none" rtlCol="0">
            <a:spAutoFit/>
          </a:bodyPr>
          <a:lstStyle/>
          <a:p>
            <a:r>
              <a:rPr lang="en-GB" dirty="0" smtClean="0"/>
              <a:t>probability</a:t>
            </a:r>
            <a:endParaRPr lang="en-GB" dirty="0"/>
          </a:p>
        </p:txBody>
      </p:sp>
      <p:sp>
        <p:nvSpPr>
          <p:cNvPr id="31" name="Right Arrow 30"/>
          <p:cNvSpPr/>
          <p:nvPr/>
        </p:nvSpPr>
        <p:spPr>
          <a:xfrm rot="5400000">
            <a:off x="1492920" y="5425815"/>
            <a:ext cx="1584176"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flipH="1">
            <a:off x="3271210" y="4191668"/>
            <a:ext cx="2520280" cy="671388"/>
            <a:chOff x="3419872" y="4125764"/>
            <a:chExt cx="2038332" cy="671388"/>
          </a:xfrm>
        </p:grpSpPr>
        <p:sp>
          <p:nvSpPr>
            <p:cNvPr id="3" name="Right Arrow 2"/>
            <p:cNvSpPr/>
            <p:nvPr/>
          </p:nvSpPr>
          <p:spPr>
            <a:xfrm>
              <a:off x="3419872" y="4527362"/>
              <a:ext cx="2038332" cy="2697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588355" y="4125764"/>
              <a:ext cx="1126399" cy="369332"/>
            </a:xfrm>
            <a:prstGeom prst="rect">
              <a:avLst/>
            </a:prstGeom>
            <a:noFill/>
          </p:spPr>
          <p:txBody>
            <a:bodyPr wrap="none" rtlCol="0">
              <a:spAutoFit/>
            </a:bodyPr>
            <a:lstStyle/>
            <a:p>
              <a:r>
                <a:rPr lang="en-GB" dirty="0" smtClean="0"/>
                <a:t>Meta-bias</a:t>
              </a:r>
              <a:endParaRPr lang="en-GB" dirty="0"/>
            </a:p>
          </p:txBody>
        </p:sp>
      </p:grpSp>
    </p:spTree>
    <p:extLst>
      <p:ext uri="{BB962C8B-B14F-4D97-AF65-F5344CB8AC3E}">
        <p14:creationId xmlns:p14="http://schemas.microsoft.com/office/powerpoint/2010/main" val="372328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Intention</a:t>
            </a:r>
            <a:endParaRPr lang="en-GB" b="1" dirty="0"/>
          </a:p>
        </p:txBody>
      </p:sp>
      <p:sp>
        <p:nvSpPr>
          <p:cNvPr id="3" name="Content Placeholder 2"/>
          <p:cNvSpPr>
            <a:spLocks noGrp="1"/>
          </p:cNvSpPr>
          <p:nvPr>
            <p:ph idx="1"/>
          </p:nvPr>
        </p:nvSpPr>
        <p:spPr>
          <a:xfrm>
            <a:off x="179512" y="1600200"/>
            <a:ext cx="4824536" cy="4525963"/>
          </a:xfrm>
        </p:spPr>
        <p:txBody>
          <a:bodyPr>
            <a:normAutofit fontScale="92500"/>
          </a:bodyPr>
          <a:lstStyle/>
          <a:p>
            <a:r>
              <a:rPr lang="en-GB" dirty="0" smtClean="0"/>
              <a:t>Not a deep, but skim surface. </a:t>
            </a:r>
          </a:p>
          <a:p>
            <a:r>
              <a:rPr lang="en-GB" dirty="0" smtClean="0"/>
              <a:t>Other experts in room. </a:t>
            </a:r>
          </a:p>
          <a:p>
            <a:r>
              <a:rPr lang="en-GB" dirty="0" smtClean="0"/>
              <a:t>“Educate” basic terminology</a:t>
            </a:r>
          </a:p>
          <a:p>
            <a:pPr marL="971550" lvl="1" indent="-514350">
              <a:buFont typeface="+mj-lt"/>
              <a:buAutoNum type="arabicPeriod"/>
            </a:pPr>
            <a:r>
              <a:rPr lang="en-GB" dirty="0" smtClean="0"/>
              <a:t>Search space</a:t>
            </a:r>
          </a:p>
          <a:p>
            <a:pPr marL="971550" lvl="1" indent="-514350">
              <a:buFont typeface="+mj-lt"/>
              <a:buAutoNum type="arabicPeriod"/>
            </a:pPr>
            <a:r>
              <a:rPr lang="en-GB" dirty="0" smtClean="0"/>
              <a:t>Objective function</a:t>
            </a:r>
          </a:p>
          <a:p>
            <a:pPr marL="971550" lvl="1" indent="-514350">
              <a:buFont typeface="+mj-lt"/>
              <a:buAutoNum type="arabicPeriod"/>
            </a:pPr>
            <a:r>
              <a:rPr lang="en-GB" dirty="0" smtClean="0"/>
              <a:t>Neighbourhood/function.  </a:t>
            </a:r>
          </a:p>
          <a:p>
            <a:pPr marL="457200" lvl="1" indent="0">
              <a:buNone/>
            </a:pPr>
            <a:r>
              <a:rPr lang="en-GB" dirty="0" smtClean="0">
                <a:solidFill>
                  <a:srgbClr val="00B050"/>
                </a:solidFill>
              </a:rPr>
              <a:t>ASK QUESTION AS </a:t>
            </a:r>
            <a:r>
              <a:rPr lang="en-GB" dirty="0">
                <a:solidFill>
                  <a:srgbClr val="00B050"/>
                </a:solidFill>
              </a:rPr>
              <a:t> </a:t>
            </a:r>
            <a:r>
              <a:rPr lang="en-GB" dirty="0" smtClean="0">
                <a:solidFill>
                  <a:srgbClr val="00B050"/>
                </a:solidFill>
              </a:rPr>
              <a:t>WE GO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484784"/>
            <a:ext cx="3706277" cy="23134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120654"/>
            <a:ext cx="2891648" cy="1737736"/>
          </a:xfrm>
          <a:prstGeom prst="rect">
            <a:avLst/>
          </a:prstGeom>
        </p:spPr>
      </p:pic>
    </p:spTree>
    <p:extLst>
      <p:ext uri="{BB962C8B-B14F-4D97-AF65-F5344CB8AC3E}">
        <p14:creationId xmlns:p14="http://schemas.microsoft.com/office/powerpoint/2010/main" val="2028647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Optimisation  = Machine Learning? </a:t>
            </a:r>
            <a:endParaRPr lang="en-GB" b="1"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GB" dirty="0" smtClean="0"/>
              <a:t>There are similarities. </a:t>
            </a:r>
          </a:p>
          <a:p>
            <a:r>
              <a:rPr lang="en-GB" dirty="0" smtClean="0"/>
              <a:t>The termination criteria are different. </a:t>
            </a:r>
          </a:p>
          <a:p>
            <a:r>
              <a:rPr lang="en-GB" dirty="0" smtClean="0"/>
              <a:t>With optimization we can continue sampling the search space. </a:t>
            </a:r>
          </a:p>
          <a:p>
            <a:r>
              <a:rPr lang="en-GB" dirty="0" smtClean="0"/>
              <a:t>With machine learning, if we over sample we over fit the function (learn noise).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6778" y="3284983"/>
            <a:ext cx="4767222" cy="35168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615" y="1340768"/>
            <a:ext cx="2841547" cy="2808312"/>
          </a:xfrm>
          <a:prstGeom prst="rect">
            <a:avLst/>
          </a:prstGeom>
        </p:spPr>
      </p:pic>
    </p:spTree>
    <p:extLst>
      <p:ext uri="{BB962C8B-B14F-4D97-AF65-F5344CB8AC3E}">
        <p14:creationId xmlns:p14="http://schemas.microsoft.com/office/powerpoint/2010/main" val="1595920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 have not mentioned…</a:t>
            </a:r>
            <a:endParaRPr lang="en-GB" b="1" dirty="0"/>
          </a:p>
        </p:txBody>
      </p:sp>
      <p:sp>
        <p:nvSpPr>
          <p:cNvPr id="3" name="Content Placeholder 2"/>
          <p:cNvSpPr>
            <a:spLocks noGrp="1"/>
          </p:cNvSpPr>
          <p:nvPr>
            <p:ph idx="1"/>
          </p:nvPr>
        </p:nvSpPr>
        <p:spPr>
          <a:xfrm>
            <a:off x="457200" y="1600200"/>
            <a:ext cx="8229600" cy="5069160"/>
          </a:xfrm>
        </p:spPr>
        <p:txBody>
          <a:bodyPr>
            <a:normAutofit fontScale="92500"/>
          </a:bodyPr>
          <a:lstStyle/>
          <a:p>
            <a:r>
              <a:rPr lang="en-GB" b="1" dirty="0" smtClean="0"/>
              <a:t>Multi-objective optimization </a:t>
            </a:r>
            <a:r>
              <a:rPr lang="en-GB" dirty="0" smtClean="0"/>
              <a:t>(can make single objective as a linear weighted sum – NO!! )</a:t>
            </a:r>
            <a:endParaRPr lang="en-GB" b="1" dirty="0" smtClean="0"/>
          </a:p>
          <a:p>
            <a:r>
              <a:rPr lang="en-GB" b="1" dirty="0" smtClean="0"/>
              <a:t>Stochastic optimization</a:t>
            </a:r>
          </a:p>
          <a:p>
            <a:r>
              <a:rPr lang="en-GB" b="1" dirty="0" smtClean="0"/>
              <a:t>Dynamic optimization</a:t>
            </a:r>
          </a:p>
          <a:p>
            <a:r>
              <a:rPr lang="en-GB" b="1" dirty="0" smtClean="0"/>
              <a:t>multimodal </a:t>
            </a:r>
            <a:r>
              <a:rPr lang="en-GB" b="1" dirty="0"/>
              <a:t>optimization</a:t>
            </a:r>
            <a:r>
              <a:rPr lang="en-GB" dirty="0"/>
              <a:t> deals with </a:t>
            </a:r>
            <a:r>
              <a:rPr lang="en-GB" dirty="0">
                <a:hlinkClick r:id="rId2" tooltip="Optimization (mathematics)"/>
              </a:rPr>
              <a:t>Optimization (mathematics)</a:t>
            </a:r>
            <a:r>
              <a:rPr lang="en-GB" dirty="0"/>
              <a:t> tasks that involve finding all or most of the multiple solutions (as opposed to a single best solution</a:t>
            </a:r>
            <a:r>
              <a:rPr lang="en-GB" dirty="0" smtClean="0"/>
              <a:t>).</a:t>
            </a:r>
          </a:p>
          <a:p>
            <a:r>
              <a:rPr lang="en-GB" dirty="0" smtClean="0"/>
              <a:t>Infeasible solution – give values –infinity – NO!!</a:t>
            </a:r>
          </a:p>
        </p:txBody>
      </p:sp>
    </p:spTree>
    <p:extLst>
      <p:ext uri="{BB962C8B-B14F-4D97-AF65-F5344CB8AC3E}">
        <p14:creationId xmlns:p14="http://schemas.microsoft.com/office/powerpoint/2010/main" val="4060598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Open Questions</a:t>
            </a:r>
            <a:endParaRPr lang="en-GB" b="1" dirty="0"/>
          </a:p>
        </p:txBody>
      </p:sp>
      <p:sp>
        <p:nvSpPr>
          <p:cNvPr id="3" name="Content Placeholder 2"/>
          <p:cNvSpPr>
            <a:spLocks noGrp="1"/>
          </p:cNvSpPr>
          <p:nvPr>
            <p:ph idx="1"/>
          </p:nvPr>
        </p:nvSpPr>
        <p:spPr/>
        <p:txBody>
          <a:bodyPr/>
          <a:lstStyle/>
          <a:p>
            <a:r>
              <a:rPr lang="en-GB" dirty="0" smtClean="0"/>
              <a:t>How to select the best meta-heuristic for the task at hand. </a:t>
            </a:r>
          </a:p>
          <a:p>
            <a:r>
              <a:rPr lang="en-GB" dirty="0" smtClean="0"/>
              <a:t>How to move thru the search space. </a:t>
            </a:r>
          </a:p>
          <a:p>
            <a:r>
              <a:rPr lang="en-GB" dirty="0" smtClean="0"/>
              <a:t>How to design new operators. </a:t>
            </a:r>
          </a:p>
          <a:p>
            <a:r>
              <a:rPr lang="en-GB" dirty="0" smtClean="0"/>
              <a:t>Parallel computation.</a:t>
            </a:r>
            <a:endParaRPr lang="en-GB" dirty="0"/>
          </a:p>
        </p:txBody>
      </p:sp>
    </p:spTree>
    <p:extLst>
      <p:ext uri="{BB962C8B-B14F-4D97-AF65-F5344CB8AC3E}">
        <p14:creationId xmlns:p14="http://schemas.microsoft.com/office/powerpoint/2010/main" val="1746694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6250" y="17463"/>
            <a:ext cx="8229600" cy="1143000"/>
          </a:xfrm>
        </p:spPr>
        <p:txBody>
          <a:bodyPr>
            <a:normAutofit fontScale="90000"/>
          </a:bodyPr>
          <a:lstStyle/>
          <a:p>
            <a:r>
              <a:rPr lang="en-GB" b="1" dirty="0" smtClean="0"/>
              <a:t>SUMMARY Sampling a search space</a:t>
            </a:r>
          </a:p>
        </p:txBody>
      </p:sp>
      <p:sp>
        <p:nvSpPr>
          <p:cNvPr id="30" name="Content Placeholder 2"/>
          <p:cNvSpPr>
            <a:spLocks noGrp="1"/>
          </p:cNvSpPr>
          <p:nvPr>
            <p:ph idx="1"/>
          </p:nvPr>
        </p:nvSpPr>
        <p:spPr>
          <a:xfrm>
            <a:off x="0" y="3689847"/>
            <a:ext cx="9144000" cy="3168153"/>
          </a:xfrm>
        </p:spPr>
        <p:txBody>
          <a:bodyPr>
            <a:normAutofit fontScale="92500"/>
          </a:bodyPr>
          <a:lstStyle/>
          <a:p>
            <a:pPr marL="514350" indent="-514350">
              <a:buFont typeface="+mj-lt"/>
              <a:buAutoNum type="arabicPeriod"/>
              <a:defRPr/>
            </a:pPr>
            <a:r>
              <a:rPr lang="en-GB" dirty="0" smtClean="0"/>
              <a:t>A </a:t>
            </a:r>
            <a:r>
              <a:rPr lang="en-GB" b="1" dirty="0" smtClean="0"/>
              <a:t>search space </a:t>
            </a:r>
            <a:r>
              <a:rPr lang="en-GB" dirty="0" smtClean="0"/>
              <a:t>contains the set of solutions. </a:t>
            </a:r>
          </a:p>
          <a:p>
            <a:pPr marL="514350" indent="-514350">
              <a:buFont typeface="+mj-lt"/>
              <a:buAutoNum type="arabicPeriod"/>
              <a:defRPr/>
            </a:pPr>
            <a:r>
              <a:rPr lang="en-GB" dirty="0" smtClean="0"/>
              <a:t>An </a:t>
            </a:r>
            <a:r>
              <a:rPr lang="en-GB" b="1" dirty="0" smtClean="0"/>
              <a:t>objective function </a:t>
            </a:r>
            <a:r>
              <a:rPr lang="en-GB" dirty="0" smtClean="0"/>
              <a:t>determines </a:t>
            </a:r>
            <a:r>
              <a:rPr lang="en-GB" dirty="0"/>
              <a:t>the solution </a:t>
            </a:r>
            <a:r>
              <a:rPr lang="en-GB" dirty="0" smtClean="0"/>
              <a:t>quality. </a:t>
            </a:r>
          </a:p>
          <a:p>
            <a:pPr marL="514350" indent="-514350">
              <a:buFont typeface="+mj-lt"/>
              <a:buAutoNum type="arabicPeriod"/>
              <a:defRPr/>
            </a:pPr>
            <a:r>
              <a:rPr lang="en-GB" dirty="0" smtClean="0"/>
              <a:t>A </a:t>
            </a:r>
            <a:r>
              <a:rPr lang="en-GB" b="1" dirty="0" smtClean="0"/>
              <a:t>meta-heuristic </a:t>
            </a:r>
            <a:r>
              <a:rPr lang="en-GB" dirty="0" smtClean="0"/>
              <a:t>samples the search space using a </a:t>
            </a:r>
            <a:r>
              <a:rPr lang="en-GB" b="1" dirty="0" smtClean="0"/>
              <a:t>neighbourhood function</a:t>
            </a:r>
            <a:r>
              <a:rPr lang="en-GB" dirty="0" smtClean="0"/>
              <a:t>.  </a:t>
            </a:r>
          </a:p>
          <a:p>
            <a:pPr marL="514350" indent="-514350">
              <a:buFont typeface="+mj-lt"/>
              <a:buAutoNum type="arabicPeriod"/>
              <a:defRPr/>
            </a:pPr>
            <a:r>
              <a:rPr lang="en-GB" dirty="0" smtClean="0"/>
              <a:t>The purpose of a metaheuristic is to decide what subset of the search space to sample. </a:t>
            </a:r>
          </a:p>
        </p:txBody>
      </p:sp>
      <p:sp>
        <p:nvSpPr>
          <p:cNvPr id="9221"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0F4FAB-4679-4DC7-B83D-35E9CA778412}" type="datetime1">
              <a:rPr lang="en-US">
                <a:solidFill>
                  <a:srgbClr val="898989"/>
                </a:solidFill>
                <a:latin typeface="Calibri" pitchFamily="34" charset="0"/>
              </a:rPr>
              <a:pPr eaLnBrk="1" hangingPunct="1"/>
              <a:t>10/2/2013</a:t>
            </a:fld>
            <a:endParaRPr lang="en-GB">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92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7907E1-45AD-48BE-8349-967E9D62C3A4}" type="slidenum">
              <a:rPr lang="en-US" smtClean="0">
                <a:solidFill>
                  <a:srgbClr val="898989"/>
                </a:solidFill>
                <a:latin typeface="Calibri" pitchFamily="34" charset="0"/>
              </a:rPr>
              <a:pPr eaLnBrk="1" hangingPunct="1"/>
              <a:t>53</a:t>
            </a:fld>
            <a:endParaRPr lang="en-US" smtClean="0">
              <a:solidFill>
                <a:srgbClr val="898989"/>
              </a:solidFill>
              <a:latin typeface="Calibri" pitchFamily="34" charset="0"/>
            </a:endParaRPr>
          </a:p>
        </p:txBody>
      </p:sp>
      <p:grpSp>
        <p:nvGrpSpPr>
          <p:cNvPr id="5" name="Group 4"/>
          <p:cNvGrpSpPr/>
          <p:nvPr/>
        </p:nvGrpSpPr>
        <p:grpSpPr>
          <a:xfrm>
            <a:off x="683567" y="847954"/>
            <a:ext cx="7677753" cy="2621191"/>
            <a:chOff x="683567" y="1189336"/>
            <a:chExt cx="7677753" cy="2621191"/>
          </a:xfrm>
        </p:grpSpPr>
        <p:grpSp>
          <p:nvGrpSpPr>
            <p:cNvPr id="9220" name="Group 2"/>
            <p:cNvGrpSpPr>
              <a:grpSpLocks/>
            </p:cNvGrpSpPr>
            <p:nvPr/>
          </p:nvGrpSpPr>
          <p:grpSpPr bwMode="auto">
            <a:xfrm>
              <a:off x="683567" y="1189336"/>
              <a:ext cx="7677753" cy="2621191"/>
              <a:chOff x="1082505" y="1599329"/>
              <a:chExt cx="6770503" cy="2621759"/>
            </a:xfrm>
          </p:grpSpPr>
          <p:grpSp>
            <p:nvGrpSpPr>
              <p:cNvPr id="9225" name="Group 6"/>
              <p:cNvGrpSpPr>
                <a:grpSpLocks/>
              </p:cNvGrpSpPr>
              <p:nvPr/>
            </p:nvGrpSpPr>
            <p:grpSpPr bwMode="auto">
              <a:xfrm>
                <a:off x="3347864" y="2060848"/>
                <a:ext cx="1296144" cy="2160240"/>
                <a:chOff x="3995936" y="2060848"/>
                <a:chExt cx="1296144" cy="2160240"/>
              </a:xfrm>
            </p:grpSpPr>
            <p:sp>
              <p:nvSpPr>
                <p:cNvPr id="4" name="Oval 3"/>
                <p:cNvSpPr/>
                <p:nvPr/>
              </p:nvSpPr>
              <p:spPr>
                <a:xfrm>
                  <a:off x="3995754" y="2061094"/>
                  <a:ext cx="1297074" cy="2159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9246" name="TextBox 5"/>
                <p:cNvSpPr txBox="1">
                  <a:spLocks noChangeArrowheads="1"/>
                </p:cNvSpPr>
                <p:nvPr/>
              </p:nvSpPr>
              <p:spPr bwMode="auto">
                <a:xfrm>
                  <a:off x="4404199" y="2402304"/>
                  <a:ext cx="47961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t>X1.</a:t>
                  </a:r>
                </a:p>
                <a:p>
                  <a:pPr eaLnBrk="1" hangingPunct="1"/>
                  <a:endParaRPr lang="en-GB" dirty="0"/>
                </a:p>
                <a:p>
                  <a:pPr eaLnBrk="1" hangingPunct="1"/>
                  <a:r>
                    <a:rPr lang="en-GB" dirty="0"/>
                    <a:t>X2.</a:t>
                  </a:r>
                </a:p>
                <a:p>
                  <a:pPr eaLnBrk="1" hangingPunct="1"/>
                  <a:endParaRPr lang="en-GB" dirty="0"/>
                </a:p>
                <a:p>
                  <a:pPr eaLnBrk="1" hangingPunct="1"/>
                  <a:r>
                    <a:rPr lang="en-GB" dirty="0"/>
                    <a:t>X3.</a:t>
                  </a:r>
                </a:p>
              </p:txBody>
            </p:sp>
          </p:grpSp>
          <p:grpSp>
            <p:nvGrpSpPr>
              <p:cNvPr id="9226" name="Group 7"/>
              <p:cNvGrpSpPr>
                <a:grpSpLocks/>
              </p:cNvGrpSpPr>
              <p:nvPr/>
            </p:nvGrpSpPr>
            <p:grpSpPr bwMode="auto">
              <a:xfrm>
                <a:off x="5868144" y="2060848"/>
                <a:ext cx="1296144" cy="2160240"/>
                <a:chOff x="3995936" y="2060848"/>
                <a:chExt cx="1296144" cy="2160240"/>
              </a:xfrm>
            </p:grpSpPr>
            <p:sp>
              <p:nvSpPr>
                <p:cNvPr id="9" name="Oval 8"/>
                <p:cNvSpPr/>
                <p:nvPr/>
              </p:nvSpPr>
              <p:spPr>
                <a:xfrm>
                  <a:off x="3996593" y="2061094"/>
                  <a:ext cx="1295487" cy="2159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x1</a:t>
                  </a:r>
                </a:p>
              </p:txBody>
            </p:sp>
            <p:sp>
              <p:nvSpPr>
                <p:cNvPr id="9244" name="TextBox 9"/>
                <p:cNvSpPr txBox="1">
                  <a:spLocks noChangeArrowheads="1"/>
                </p:cNvSpPr>
                <p:nvPr/>
              </p:nvSpPr>
              <p:spPr bwMode="auto">
                <a:xfrm>
                  <a:off x="4404199" y="2402304"/>
                  <a:ext cx="47961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Y1.</a:t>
                  </a:r>
                </a:p>
                <a:p>
                  <a:pPr eaLnBrk="1" hangingPunct="1"/>
                  <a:endParaRPr lang="en-GB"/>
                </a:p>
                <a:p>
                  <a:pPr eaLnBrk="1" hangingPunct="1"/>
                  <a:r>
                    <a:rPr lang="en-GB"/>
                    <a:t>Y2.</a:t>
                  </a:r>
                </a:p>
                <a:p>
                  <a:pPr eaLnBrk="1" hangingPunct="1"/>
                  <a:endParaRPr lang="en-GB"/>
                </a:p>
                <a:p>
                  <a:pPr eaLnBrk="1" hangingPunct="1"/>
                  <a:r>
                    <a:rPr lang="en-GB"/>
                    <a:t>Y3.</a:t>
                  </a:r>
                </a:p>
              </p:txBody>
            </p:sp>
          </p:grpSp>
          <p:sp>
            <p:nvSpPr>
              <p:cNvPr id="9228" name="TextBox 13"/>
              <p:cNvSpPr txBox="1">
                <a:spLocks noChangeArrowheads="1"/>
              </p:cNvSpPr>
              <p:nvPr/>
            </p:nvSpPr>
            <p:spPr bwMode="auto">
              <a:xfrm>
                <a:off x="2634235" y="1599329"/>
                <a:ext cx="1956070" cy="4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dirty="0" smtClean="0"/>
                  <a:t>Search space</a:t>
                </a:r>
                <a:endParaRPr lang="en-GB" sz="2400" dirty="0"/>
              </a:p>
            </p:txBody>
          </p:sp>
          <p:sp>
            <p:nvSpPr>
              <p:cNvPr id="9229" name="TextBox 14"/>
              <p:cNvSpPr txBox="1">
                <a:spLocks noChangeArrowheads="1"/>
              </p:cNvSpPr>
              <p:nvPr/>
            </p:nvSpPr>
            <p:spPr bwMode="auto">
              <a:xfrm>
                <a:off x="4764123" y="1666963"/>
                <a:ext cx="3088885" cy="4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dirty="0" smtClean="0"/>
                  <a:t>Objective Function </a:t>
                </a:r>
                <a:r>
                  <a:rPr lang="en-GB" sz="2400" b="1" dirty="0"/>
                  <a:t>f</a:t>
                </a:r>
              </a:p>
            </p:txBody>
          </p:sp>
          <p:cxnSp>
            <p:nvCxnSpPr>
              <p:cNvPr id="17" name="Straight Arrow Connector 16"/>
              <p:cNvCxnSpPr/>
              <p:nvPr/>
            </p:nvCxnSpPr>
            <p:spPr>
              <a:xfrm>
                <a:off x="4139897" y="3717216"/>
                <a:ext cx="21369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35153" y="2637482"/>
                <a:ext cx="2194072" cy="655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39897" y="2637482"/>
                <a:ext cx="2136919" cy="555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3" name="TextBox 22"/>
              <p:cNvSpPr txBox="1">
                <a:spLocks noChangeArrowheads="1"/>
              </p:cNvSpPr>
              <p:nvPr/>
            </p:nvSpPr>
            <p:spPr bwMode="auto">
              <a:xfrm>
                <a:off x="1082505" y="2259193"/>
                <a:ext cx="2017035" cy="4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dirty="0" smtClean="0"/>
                  <a:t>Metaheuristic</a:t>
                </a:r>
                <a:endParaRPr lang="en-GB" sz="2400" b="1" dirty="0"/>
              </a:p>
            </p:txBody>
          </p:sp>
        </p:grpSp>
        <p:sp>
          <p:nvSpPr>
            <p:cNvPr id="3" name="Bent Arrow 2"/>
            <p:cNvSpPr/>
            <p:nvPr/>
          </p:nvSpPr>
          <p:spPr>
            <a:xfrm flipV="1">
              <a:off x="1782923" y="2338567"/>
              <a:ext cx="1368152" cy="44432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021210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NOT THE END, BUT</a:t>
            </a:r>
            <a:br>
              <a:rPr lang="en-GB" b="1" dirty="0" smtClean="0"/>
            </a:br>
            <a:r>
              <a:rPr lang="en-GB" b="1" dirty="0" smtClean="0"/>
              <a:t>To be continued…</a:t>
            </a:r>
            <a:endParaRPr lang="en-GB" b="1" dirty="0"/>
          </a:p>
        </p:txBody>
      </p:sp>
      <p:sp>
        <p:nvSpPr>
          <p:cNvPr id="3" name="Content Placeholder 2"/>
          <p:cNvSpPr>
            <a:spLocks noGrp="1"/>
          </p:cNvSpPr>
          <p:nvPr>
            <p:ph idx="1"/>
          </p:nvPr>
        </p:nvSpPr>
        <p:spPr/>
        <p:txBody>
          <a:bodyPr/>
          <a:lstStyle/>
          <a:p>
            <a:r>
              <a:rPr lang="en-GB" dirty="0" smtClean="0"/>
              <a:t>Thank you for listening/not sleeping</a:t>
            </a:r>
          </a:p>
          <a:p>
            <a:r>
              <a:rPr lang="en-GB" dirty="0" smtClean="0"/>
              <a:t>Any questions/comments/suggestions</a:t>
            </a:r>
          </a:p>
          <a:p>
            <a:r>
              <a:rPr lang="en-GB" dirty="0" smtClean="0">
                <a:hlinkClick r:id="rId2"/>
              </a:rPr>
              <a:t>jrw@cs.stir.ac.uk</a:t>
            </a:r>
            <a:endParaRPr lang="en-GB" dirty="0" smtClean="0"/>
          </a:p>
          <a:p>
            <a:r>
              <a:rPr lang="en-GB" dirty="0" smtClean="0">
                <a:hlinkClick r:id="rId3"/>
              </a:rPr>
              <a:t>www.cs.stir.ac.uk</a:t>
            </a:r>
            <a:endParaRPr lang="en-GB" dirty="0" smtClean="0"/>
          </a:p>
          <a:p>
            <a:r>
              <a:rPr lang="en-GB" dirty="0" smtClean="0"/>
              <a:t>CHORDS </a:t>
            </a:r>
            <a:r>
              <a:rPr lang="en-GB" dirty="0" err="1" smtClean="0"/>
              <a:t>group@stirling</a:t>
            </a:r>
            <a:r>
              <a:rPr lang="en-GB" dirty="0" smtClean="0"/>
              <a:t>. </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461" y="4725144"/>
            <a:ext cx="6739248" cy="1969150"/>
          </a:xfrm>
          <a:prstGeom prst="rect">
            <a:avLst/>
          </a:prstGeom>
        </p:spPr>
      </p:pic>
    </p:spTree>
    <p:extLst>
      <p:ext uri="{BB962C8B-B14F-4D97-AF65-F5344CB8AC3E}">
        <p14:creationId xmlns:p14="http://schemas.microsoft.com/office/powerpoint/2010/main" val="667000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02551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97469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b="1" smtClean="0"/>
              <a:t>Branch and Bound Algorithm</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defRPr/>
            </a:pPr>
            <a:r>
              <a:rPr lang="en-GB" dirty="0" smtClean="0"/>
              <a:t>an “enumeration” </a:t>
            </a:r>
            <a:r>
              <a:rPr lang="en-GB" dirty="0"/>
              <a:t>of all candidate solutions</a:t>
            </a:r>
            <a:r>
              <a:rPr lang="en-GB" dirty="0" smtClean="0"/>
              <a:t>, solutions are built incrementally.  </a:t>
            </a:r>
            <a:endParaRPr lang="en-GB" dirty="0"/>
          </a:p>
          <a:p>
            <a:pPr marL="514350" indent="-514350">
              <a:buFont typeface="+mj-lt"/>
              <a:buAutoNum type="arabicPeriod"/>
              <a:defRPr/>
            </a:pPr>
            <a:r>
              <a:rPr lang="en-GB" dirty="0"/>
              <a:t>subsets of candidates can be discarded, using upper and lower </a:t>
            </a:r>
            <a:r>
              <a:rPr lang="en-GB" dirty="0" smtClean="0"/>
              <a:t>bounds. </a:t>
            </a:r>
          </a:p>
          <a:p>
            <a:pPr marL="514350" indent="-514350">
              <a:buFont typeface="+mj-lt"/>
              <a:buAutoNum type="arabicPeriod"/>
              <a:defRPr/>
            </a:pPr>
            <a:r>
              <a:rPr lang="en-GB" dirty="0" smtClean="0"/>
              <a:t>This requires some knowledge of how the objective function behaves (properties). </a:t>
            </a:r>
          </a:p>
          <a:p>
            <a:pPr marL="514350" indent="-514350">
              <a:buFont typeface="+mj-lt"/>
              <a:buAutoNum type="arabicPeriod"/>
              <a:defRPr/>
            </a:pPr>
            <a:r>
              <a:rPr lang="en-GB" dirty="0" smtClean="0"/>
              <a:t>Example are TSP and knapsack – we know when to “bail-out” of a poor set of solution and effectively discard that subset. </a:t>
            </a:r>
            <a:endParaRPr lang="en-GB" dirty="0"/>
          </a:p>
          <a:p>
            <a:pPr>
              <a:defRPr/>
            </a:pPr>
            <a:endParaRPr lang="en-GB" dirty="0"/>
          </a:p>
        </p:txBody>
      </p:sp>
      <p:sp>
        <p:nvSpPr>
          <p:cNvPr id="133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88DABA-A16A-4A69-B625-1E9C399DD266}"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133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1D675D-DCA5-440D-AF01-D68F2D1CD971}" type="slidenum">
              <a:rPr lang="en-US" smtClean="0">
                <a:solidFill>
                  <a:srgbClr val="898989"/>
                </a:solidFill>
                <a:latin typeface="Calibri" pitchFamily="34" charset="0"/>
              </a:rPr>
              <a:pPr eaLnBrk="1" hangingPunct="1"/>
              <a:t>57</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931348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eaLnBrk="1" hangingPunct="1"/>
            <a:r>
              <a:rPr lang="en-US" b="1" smtClean="0"/>
              <a:t>Person-Task Problem </a:t>
            </a:r>
          </a:p>
        </p:txBody>
      </p:sp>
      <p:sp>
        <p:nvSpPr>
          <p:cNvPr id="14339" name="Content Placeholder 2"/>
          <p:cNvSpPr>
            <a:spLocks noGrp="1"/>
          </p:cNvSpPr>
          <p:nvPr>
            <p:ph idx="1"/>
          </p:nvPr>
        </p:nvSpPr>
        <p:spPr>
          <a:xfrm>
            <a:off x="457200" y="762000"/>
            <a:ext cx="8229600" cy="4525963"/>
          </a:xfrm>
        </p:spPr>
        <p:txBody>
          <a:bodyPr/>
          <a:lstStyle/>
          <a:p>
            <a:pPr marL="514350" indent="-514350" eaLnBrk="1" hangingPunct="1">
              <a:buFont typeface="Calibri" pitchFamily="34" charset="0"/>
              <a:buAutoNum type="arabicPeriod"/>
            </a:pPr>
            <a:r>
              <a:rPr lang="en-US" sz="2800" smtClean="0"/>
              <a:t>4 people {A,B,C,D} and 4 tasks {1,2,3,4}</a:t>
            </a:r>
          </a:p>
          <a:p>
            <a:pPr marL="514350" indent="-514350" eaLnBrk="1" hangingPunct="1">
              <a:buFont typeface="Calibri" pitchFamily="34" charset="0"/>
              <a:buAutoNum type="arabicPeriod"/>
            </a:pPr>
            <a:r>
              <a:rPr lang="en-US" sz="2800" smtClean="0"/>
              <a:t>The table below shows the number of minutes for each person to complete each task. </a:t>
            </a:r>
          </a:p>
          <a:p>
            <a:pPr marL="514350" indent="-514350" eaLnBrk="1" hangingPunct="1">
              <a:buFont typeface="Calibri" pitchFamily="34" charset="0"/>
              <a:buAutoNum type="arabicPeriod"/>
            </a:pPr>
            <a:r>
              <a:rPr lang="en-US" sz="2800" smtClean="0"/>
              <a:t>Each person does one task. </a:t>
            </a:r>
          </a:p>
          <a:p>
            <a:pPr marL="514350" indent="-514350" eaLnBrk="1" hangingPunct="1">
              <a:buFont typeface="Calibri" pitchFamily="34" charset="0"/>
              <a:buAutoNum type="arabicPeriod"/>
            </a:pPr>
            <a:r>
              <a:rPr lang="en-US" sz="2800" smtClean="0"/>
              <a:t>Each task needs an assigned a person. </a:t>
            </a:r>
          </a:p>
          <a:p>
            <a:pPr marL="514350" indent="-514350" eaLnBrk="1" hangingPunct="1">
              <a:buFont typeface="Calibri" pitchFamily="34" charset="0"/>
              <a:buAutoNum type="arabicPeriod"/>
            </a:pPr>
            <a:r>
              <a:rPr lang="en-US" sz="2800" smtClean="0"/>
              <a:t>Minimize total time taken.</a:t>
            </a:r>
          </a:p>
          <a:p>
            <a:pPr marL="514350" indent="-514350" eaLnBrk="1" hangingPunct="1">
              <a:buFont typeface="Calibri" pitchFamily="34" charset="0"/>
              <a:buAutoNum type="arabicPeriod"/>
            </a:pPr>
            <a:r>
              <a:rPr lang="en-US" sz="2800" smtClean="0"/>
              <a:t>How do we assign people to tasks? </a:t>
            </a:r>
          </a:p>
          <a:p>
            <a:pPr marL="514350" indent="-514350" eaLnBrk="1" hangingPunct="1">
              <a:buFont typeface="Calibri" pitchFamily="34" charset="0"/>
              <a:buAutoNum type="arabicPeriod"/>
            </a:pPr>
            <a:r>
              <a:rPr lang="en-US" sz="2800" smtClean="0"/>
              <a:t>E.g. ACDB =9+1+2+6 = 18 minutes in total.  </a:t>
            </a:r>
          </a:p>
          <a:p>
            <a:pPr marL="514350" indent="-514350" eaLnBrk="1" hangingPunct="1"/>
            <a:endParaRPr lang="en-US" smtClean="0"/>
          </a:p>
        </p:txBody>
      </p:sp>
      <p:graphicFrame>
        <p:nvGraphicFramePr>
          <p:cNvPr id="4" name="Table 3"/>
          <p:cNvGraphicFramePr>
            <a:graphicFrameLocks noGrp="1"/>
          </p:cNvGraphicFramePr>
          <p:nvPr/>
        </p:nvGraphicFramePr>
        <p:xfrm>
          <a:off x="1295400" y="4848225"/>
          <a:ext cx="6096000" cy="2008190"/>
        </p:xfrm>
        <a:graphic>
          <a:graphicData uri="http://schemas.openxmlformats.org/drawingml/2006/table">
            <a:tbl>
              <a:tblPr/>
              <a:tblGrid>
                <a:gridCol w="1219200"/>
                <a:gridCol w="1219200"/>
                <a:gridCol w="1219200"/>
                <a:gridCol w="1219200"/>
                <a:gridCol w="1219200"/>
              </a:tblGrid>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Task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Task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Task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Task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Person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Person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Person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Person 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4378"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9DE87B-F525-4F72-8DB5-3033D3520EB0}"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143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AD13A8-2BDB-4938-8D87-3894F1E45D1F}" type="slidenum">
              <a:rPr lang="en-US" smtClean="0">
                <a:solidFill>
                  <a:srgbClr val="898989"/>
                </a:solidFill>
                <a:latin typeface="Calibri" pitchFamily="34" charset="0"/>
              </a:rPr>
              <a:pPr eaLnBrk="1" hangingPunct="1"/>
              <a:t>58</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5504652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smtClean="0"/>
              <a:t>Example of Bounding Function</a:t>
            </a:r>
          </a:p>
        </p:txBody>
      </p:sp>
      <p:sp>
        <p:nvSpPr>
          <p:cNvPr id="15363" name="Content Placeholder 2"/>
          <p:cNvSpPr>
            <a:spLocks noGrp="1"/>
          </p:cNvSpPr>
          <p:nvPr>
            <p:ph idx="1"/>
          </p:nvPr>
        </p:nvSpPr>
        <p:spPr>
          <a:xfrm>
            <a:off x="457200" y="1143000"/>
            <a:ext cx="8229600" cy="4983163"/>
          </a:xfrm>
        </p:spPr>
        <p:txBody>
          <a:bodyPr/>
          <a:lstStyle/>
          <a:p>
            <a:pPr marL="514350" indent="-514350" eaLnBrk="1" hangingPunct="1">
              <a:buFont typeface="Calibri" pitchFamily="34" charset="0"/>
              <a:buAutoNum type="arabicPeriod"/>
            </a:pPr>
            <a:r>
              <a:rPr lang="en-US" sz="2800" smtClean="0"/>
              <a:t>Example, calculate best value given partial assignment A??? </a:t>
            </a:r>
          </a:p>
          <a:p>
            <a:pPr marL="514350" indent="-514350" eaLnBrk="1" hangingPunct="1">
              <a:buFont typeface="Calibri" pitchFamily="34" charset="0"/>
              <a:buAutoNum type="arabicPeriod"/>
            </a:pPr>
            <a:r>
              <a:rPr lang="en-US" sz="2800" smtClean="0"/>
              <a:t>(A does task 1, other tasks are not yet assigned)?</a:t>
            </a:r>
          </a:p>
          <a:p>
            <a:pPr marL="514350" indent="-514350" eaLnBrk="1" hangingPunct="1">
              <a:buFont typeface="Calibri" pitchFamily="34" charset="0"/>
              <a:buAutoNum type="arabicPeriod"/>
            </a:pPr>
            <a:r>
              <a:rPr lang="en-US" sz="2800" smtClean="0"/>
              <a:t>The cost of assigning person A to task 1 is 9 minutes</a:t>
            </a:r>
          </a:p>
          <a:p>
            <a:pPr marL="514350" indent="-514350" eaLnBrk="1" hangingPunct="1">
              <a:buFont typeface="Calibri" pitchFamily="34" charset="0"/>
              <a:buAutoNum type="arabicPeriod"/>
            </a:pPr>
            <a:r>
              <a:rPr lang="en-US" sz="2800" smtClean="0"/>
              <a:t>Best </a:t>
            </a:r>
            <a:r>
              <a:rPr lang="en-US" sz="2800" i="1" u="sng" smtClean="0"/>
              <a:t>unassigned</a:t>
            </a:r>
            <a:r>
              <a:rPr lang="en-US" sz="2800" smtClean="0"/>
              <a:t> person  for </a:t>
            </a:r>
          </a:p>
          <a:p>
            <a:pPr marL="514350" indent="-514350" eaLnBrk="1" hangingPunct="1">
              <a:buFont typeface="Calibri" pitchFamily="34" charset="0"/>
              <a:buAutoNum type="arabicPeriod"/>
            </a:pPr>
            <a:r>
              <a:rPr lang="en-US" sz="2800" smtClean="0"/>
              <a:t>2 is C (1), 3 is D (2),  4 is C (2) in (minutes)</a:t>
            </a:r>
          </a:p>
          <a:p>
            <a:pPr marL="514350" indent="-514350" eaLnBrk="1" hangingPunct="1">
              <a:buFont typeface="Calibri" pitchFamily="34" charset="0"/>
              <a:buAutoNum type="arabicPeriod"/>
            </a:pPr>
            <a:r>
              <a:rPr lang="en-US" sz="2800" smtClean="0"/>
              <a:t>Note that C is assigned twice!</a:t>
            </a:r>
          </a:p>
          <a:p>
            <a:pPr marL="514350" indent="-514350" eaLnBrk="1" hangingPunct="1">
              <a:buFont typeface="Calibri" pitchFamily="34" charset="0"/>
              <a:buAutoNum type="arabicPeriod"/>
            </a:pPr>
            <a:r>
              <a:rPr lang="en-US" sz="2800" smtClean="0"/>
              <a:t>Total time = (9+1+2+2) = 14 minutes. </a:t>
            </a:r>
          </a:p>
          <a:p>
            <a:pPr marL="514350" indent="-514350" eaLnBrk="1" hangingPunct="1">
              <a:buFont typeface="Calibri" pitchFamily="34" charset="0"/>
              <a:buAutoNum type="arabicPeriod"/>
            </a:pPr>
            <a:r>
              <a:rPr lang="en-US" sz="2800" smtClean="0"/>
              <a:t>We want to minimize so the bounding function is an underestimate. </a:t>
            </a:r>
          </a:p>
          <a:p>
            <a:pPr marL="514350" indent="-514350" eaLnBrk="1" hangingPunct="1"/>
            <a:endParaRPr lang="en-US" smtClean="0"/>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52FD6-1956-4B3F-B6B7-D2BCF1D8123A}"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1536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CC5A32-3399-4CB5-8FB6-E9D564BB7A95}" type="slidenum">
              <a:rPr lang="en-US" smtClean="0">
                <a:solidFill>
                  <a:srgbClr val="898989"/>
                </a:solidFill>
                <a:latin typeface="Calibri" pitchFamily="34" charset="0"/>
              </a:rPr>
              <a:pPr eaLnBrk="1" hangingPunct="1"/>
              <a:t>59</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15351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Basic Vocabulary</a:t>
            </a:r>
            <a:endParaRPr lang="en-GB"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514350" indent="-514350">
              <a:buFont typeface="+mj-lt"/>
              <a:buAutoNum type="arabicPeriod"/>
            </a:pPr>
            <a:r>
              <a:rPr lang="en-GB" dirty="0" smtClean="0"/>
              <a:t>In/tractable. </a:t>
            </a:r>
          </a:p>
          <a:p>
            <a:pPr marL="514350" indent="-514350">
              <a:buFont typeface="+mj-lt"/>
              <a:buAutoNum type="arabicPeriod"/>
            </a:pPr>
            <a:r>
              <a:rPr lang="en-GB" dirty="0" smtClean="0"/>
              <a:t>Exhaustive search/random search/ </a:t>
            </a:r>
            <a:r>
              <a:rPr lang="en-GB" dirty="0" err="1" smtClean="0"/>
              <a:t>combinatoral</a:t>
            </a:r>
            <a:r>
              <a:rPr lang="en-GB" dirty="0" smtClean="0"/>
              <a:t> explosion.</a:t>
            </a:r>
          </a:p>
          <a:p>
            <a:pPr marL="514350" indent="-514350">
              <a:buFont typeface="+mj-lt"/>
              <a:buAutoNum type="arabicPeriod"/>
            </a:pPr>
            <a:r>
              <a:rPr lang="en-GB" dirty="0" smtClean="0"/>
              <a:t>Global optima/local optima/near-optima.</a:t>
            </a:r>
          </a:p>
          <a:p>
            <a:pPr marL="514350" indent="-514350">
              <a:buFont typeface="+mj-lt"/>
              <a:buAutoNum type="arabicPeriod"/>
            </a:pPr>
            <a:r>
              <a:rPr lang="en-GB" b="1" dirty="0" smtClean="0"/>
              <a:t>Objective function, search space, neighbourhood function/Operator. </a:t>
            </a:r>
          </a:p>
          <a:p>
            <a:pPr marL="514350" indent="-514350">
              <a:buFont typeface="+mj-lt"/>
              <a:buAutoNum type="arabicPeriod"/>
            </a:pPr>
            <a:r>
              <a:rPr lang="en-GB" dirty="0" smtClean="0"/>
              <a:t>Hill climber, (simulated annealing), </a:t>
            </a:r>
          </a:p>
          <a:p>
            <a:pPr marL="514350" indent="-514350">
              <a:buFont typeface="+mj-lt"/>
              <a:buAutoNum type="arabicPeriod"/>
            </a:pPr>
            <a:r>
              <a:rPr lang="en-GB" dirty="0" smtClean="0"/>
              <a:t>(premature) convergence.(landscape, greedy heuristic ) </a:t>
            </a:r>
          </a:p>
          <a:p>
            <a:pPr marL="514350" indent="-514350">
              <a:buFont typeface="+mj-lt"/>
              <a:buAutoNum type="arabicPeriod"/>
            </a:pPr>
            <a:r>
              <a:rPr lang="en-GB" dirty="0" smtClean="0"/>
              <a:t>Metaheuristic (also called search algorithm – not to be confused with text search in word processor, or internet search). </a:t>
            </a:r>
          </a:p>
        </p:txBody>
      </p:sp>
    </p:spTree>
    <p:extLst>
      <p:ext uri="{BB962C8B-B14F-4D97-AF65-F5344CB8AC3E}">
        <p14:creationId xmlns:p14="http://schemas.microsoft.com/office/powerpoint/2010/main" val="2906842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143000"/>
          </a:xfrm>
        </p:spPr>
        <p:txBody>
          <a:bodyPr/>
          <a:lstStyle/>
          <a:p>
            <a:pPr eaLnBrk="1" hangingPunct="1"/>
            <a:r>
              <a:rPr lang="en-US" b="1" smtClean="0"/>
              <a:t>Branch and Bound Stage 1</a:t>
            </a:r>
          </a:p>
        </p:txBody>
      </p:sp>
      <p:grpSp>
        <p:nvGrpSpPr>
          <p:cNvPr id="16387" name="Group 59"/>
          <p:cNvGrpSpPr>
            <a:grpSpLocks/>
          </p:cNvGrpSpPr>
          <p:nvPr/>
        </p:nvGrpSpPr>
        <p:grpSpPr bwMode="auto">
          <a:xfrm>
            <a:off x="914400" y="3429000"/>
            <a:ext cx="381000" cy="369888"/>
            <a:chOff x="6629400" y="1981201"/>
            <a:chExt cx="381808" cy="368777"/>
          </a:xfrm>
        </p:grpSpPr>
        <p:sp>
          <p:nvSpPr>
            <p:cNvPr id="61" name="Oval 60"/>
            <p:cNvSpPr/>
            <p:nvPr/>
          </p:nvSpPr>
          <p:spPr>
            <a:xfrm>
              <a:off x="6629400" y="2057172"/>
              <a:ext cx="229085" cy="2279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44" name="TextBox 61"/>
            <p:cNvSpPr txBox="1">
              <a:spLocks noChangeArrowheads="1"/>
            </p:cNvSpPr>
            <p:nvPr/>
          </p:nvSpPr>
          <p:spPr bwMode="auto">
            <a:xfrm>
              <a:off x="6826217" y="1981201"/>
              <a:ext cx="184991"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grpSp>
      <p:sp>
        <p:nvSpPr>
          <p:cNvPr id="16388" name="TextBox 90"/>
          <p:cNvSpPr txBox="1">
            <a:spLocks noChangeArrowheads="1"/>
          </p:cNvSpPr>
          <p:nvPr/>
        </p:nvSpPr>
        <p:spPr bwMode="auto">
          <a:xfrm>
            <a:off x="7315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3</a:t>
            </a:r>
          </a:p>
        </p:txBody>
      </p:sp>
      <p:sp>
        <p:nvSpPr>
          <p:cNvPr id="16389" name="TextBox 91"/>
          <p:cNvSpPr txBox="1">
            <a:spLocks noChangeArrowheads="1"/>
          </p:cNvSpPr>
          <p:nvPr/>
        </p:nvSpPr>
        <p:spPr bwMode="auto">
          <a:xfrm>
            <a:off x="5486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2</a:t>
            </a:r>
          </a:p>
        </p:txBody>
      </p:sp>
      <p:sp>
        <p:nvSpPr>
          <p:cNvPr id="16390" name="TextBox 92"/>
          <p:cNvSpPr txBox="1">
            <a:spLocks noChangeArrowheads="1"/>
          </p:cNvSpPr>
          <p:nvPr/>
        </p:nvSpPr>
        <p:spPr bwMode="auto">
          <a:xfrm>
            <a:off x="2743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1</a:t>
            </a:r>
          </a:p>
        </p:txBody>
      </p:sp>
      <p:sp>
        <p:nvSpPr>
          <p:cNvPr id="16391" name="TextBox 95"/>
          <p:cNvSpPr txBox="1">
            <a:spLocks noChangeArrowheads="1"/>
          </p:cNvSpPr>
          <p:nvPr/>
        </p:nvSpPr>
        <p:spPr bwMode="auto">
          <a:xfrm>
            <a:off x="914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0</a:t>
            </a:r>
          </a:p>
        </p:txBody>
      </p:sp>
      <p:sp>
        <p:nvSpPr>
          <p:cNvPr id="16392" name="TextBox 96"/>
          <p:cNvSpPr txBox="1">
            <a:spLocks noChangeArrowheads="1"/>
          </p:cNvSpPr>
          <p:nvPr/>
        </p:nvSpPr>
        <p:spPr bwMode="auto">
          <a:xfrm>
            <a:off x="381000" y="1600200"/>
            <a:ext cx="1216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Calibri" pitchFamily="34" charset="0"/>
              </a:rPr>
              <a:t>Incumbent</a:t>
            </a:r>
          </a:p>
          <a:p>
            <a:pPr eaLnBrk="1" hangingPunct="1"/>
            <a:r>
              <a:rPr lang="en-US" b="1">
                <a:solidFill>
                  <a:srgbClr val="FF0000"/>
                </a:solidFill>
                <a:latin typeface="Calibri" pitchFamily="34" charset="0"/>
              </a:rPr>
              <a:t>(best </a:t>
            </a:r>
          </a:p>
          <a:p>
            <a:pPr eaLnBrk="1" hangingPunct="1"/>
            <a:r>
              <a:rPr lang="en-US" b="1">
                <a:solidFill>
                  <a:srgbClr val="FF0000"/>
                </a:solidFill>
                <a:latin typeface="Calibri" pitchFamily="34" charset="0"/>
              </a:rPr>
              <a:t>complete) </a:t>
            </a:r>
          </a:p>
          <a:p>
            <a:pPr eaLnBrk="1" hangingPunct="1"/>
            <a:r>
              <a:rPr lang="en-US" b="1">
                <a:solidFill>
                  <a:srgbClr val="FF0000"/>
                </a:solidFill>
                <a:latin typeface="Calibri" pitchFamily="34" charset="0"/>
              </a:rPr>
              <a:t>solution</a:t>
            </a:r>
          </a:p>
          <a:p>
            <a:pPr eaLnBrk="1" hangingPunct="1"/>
            <a:r>
              <a:rPr lang="en-US" u="sng">
                <a:solidFill>
                  <a:srgbClr val="FF0000"/>
                </a:solidFill>
                <a:latin typeface="Calibri" pitchFamily="34" charset="0"/>
              </a:rPr>
              <a:t>None yet. </a:t>
            </a:r>
          </a:p>
        </p:txBody>
      </p:sp>
      <p:graphicFrame>
        <p:nvGraphicFramePr>
          <p:cNvPr id="99" name="Table 98"/>
          <p:cNvGraphicFramePr>
            <a:graphicFrameLocks noGrp="1"/>
          </p:cNvGraphicFramePr>
          <p:nvPr/>
        </p:nvGraphicFramePr>
        <p:xfrm>
          <a:off x="6858000" y="1828800"/>
          <a:ext cx="1981200" cy="2001840"/>
        </p:xfrm>
        <a:graphic>
          <a:graphicData uri="http://schemas.openxmlformats.org/drawingml/2006/table">
            <a:tbl>
              <a:tblPr/>
              <a:tblGrid>
                <a:gridCol w="352425"/>
                <a:gridCol w="328613"/>
                <a:gridCol w="328612"/>
                <a:gridCol w="328613"/>
                <a:gridCol w="642937"/>
              </a:tblGrid>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pSp>
        <p:nvGrpSpPr>
          <p:cNvPr id="16431" name="Group 66"/>
          <p:cNvGrpSpPr>
            <a:grpSpLocks/>
          </p:cNvGrpSpPr>
          <p:nvPr/>
        </p:nvGrpSpPr>
        <p:grpSpPr bwMode="auto">
          <a:xfrm>
            <a:off x="457200" y="5029200"/>
            <a:ext cx="1208088" cy="369888"/>
            <a:chOff x="457200" y="4800600"/>
            <a:chExt cx="1208088" cy="369888"/>
          </a:xfrm>
        </p:grpSpPr>
        <p:sp>
          <p:nvSpPr>
            <p:cNvPr id="7" name="Oval 6"/>
            <p:cNvSpPr/>
            <p:nvPr/>
          </p:nvSpPr>
          <p:spPr>
            <a:xfrm>
              <a:off x="457200" y="48768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42" name="TextBox 104"/>
            <p:cNvSpPr txBox="1">
              <a:spLocks noChangeArrowheads="1"/>
            </p:cNvSpPr>
            <p:nvPr/>
          </p:nvSpPr>
          <p:spPr bwMode="auto">
            <a:xfrm>
              <a:off x="685800" y="48006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a:t>
              </a:r>
            </a:p>
          </p:txBody>
        </p:sp>
      </p:grpSp>
      <p:grpSp>
        <p:nvGrpSpPr>
          <p:cNvPr id="16432" name="Group 59"/>
          <p:cNvGrpSpPr>
            <a:grpSpLocks/>
          </p:cNvGrpSpPr>
          <p:nvPr/>
        </p:nvGrpSpPr>
        <p:grpSpPr bwMode="auto">
          <a:xfrm>
            <a:off x="457200" y="5486400"/>
            <a:ext cx="1260475" cy="369888"/>
            <a:chOff x="457200" y="5486400"/>
            <a:chExt cx="1260475" cy="369888"/>
          </a:xfrm>
        </p:grpSpPr>
        <p:sp>
          <p:nvSpPr>
            <p:cNvPr id="5" name="Oval 4"/>
            <p:cNvSpPr/>
            <p:nvPr/>
          </p:nvSpPr>
          <p:spPr>
            <a:xfrm>
              <a:off x="457200" y="55626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40" name="TextBox 111"/>
            <p:cNvSpPr txBox="1">
              <a:spLocks noChangeArrowheads="1"/>
            </p:cNvSpPr>
            <p:nvPr/>
          </p:nvSpPr>
          <p:spPr bwMode="auto">
            <a:xfrm>
              <a:off x="685800" y="548640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FEASIBLE</a:t>
              </a:r>
            </a:p>
          </p:txBody>
        </p:sp>
      </p:grpSp>
      <p:grpSp>
        <p:nvGrpSpPr>
          <p:cNvPr id="16433" name="Group 61"/>
          <p:cNvGrpSpPr>
            <a:grpSpLocks/>
          </p:cNvGrpSpPr>
          <p:nvPr/>
        </p:nvGrpSpPr>
        <p:grpSpPr bwMode="auto">
          <a:xfrm>
            <a:off x="457200" y="5943600"/>
            <a:ext cx="1417638" cy="646113"/>
            <a:chOff x="457200" y="5486400"/>
            <a:chExt cx="1418349" cy="646331"/>
          </a:xfrm>
        </p:grpSpPr>
        <p:sp>
          <p:nvSpPr>
            <p:cNvPr id="63" name="Oval 62"/>
            <p:cNvSpPr/>
            <p:nvPr/>
          </p:nvSpPr>
          <p:spPr>
            <a:xfrm>
              <a:off x="457200" y="5562626"/>
              <a:ext cx="228715" cy="228677"/>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38" name="TextBox 111"/>
            <p:cNvSpPr txBox="1">
              <a:spLocks noChangeArrowheads="1"/>
            </p:cNvSpPr>
            <p:nvPr/>
          </p:nvSpPr>
          <p:spPr bwMode="auto">
            <a:xfrm>
              <a:off x="685800" y="5486400"/>
              <a:ext cx="1189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 &amp;</a:t>
              </a:r>
            </a:p>
            <a:p>
              <a:pPr eaLnBrk="1" hangingPunct="1"/>
              <a:r>
                <a:rPr lang="en-US">
                  <a:latin typeface="Calibri" pitchFamily="34" charset="0"/>
                </a:rPr>
                <a:t>FESIBLE</a:t>
              </a:r>
            </a:p>
          </p:txBody>
        </p:sp>
      </p:grpSp>
      <p:sp>
        <p:nvSpPr>
          <p:cNvPr id="16434" name="Date Placeholder 7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4503DE-9747-470F-B2A9-C576D0FA57D3}"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164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4CD1D1-DE5F-4ACA-8569-AE9ED68E78BD}" type="slidenum">
              <a:rPr lang="en-US" smtClean="0">
                <a:solidFill>
                  <a:srgbClr val="898989"/>
                </a:solidFill>
                <a:latin typeface="Calibri" pitchFamily="34" charset="0"/>
              </a:rPr>
              <a:pPr eaLnBrk="1" hangingPunct="1"/>
              <a:t>60</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6941011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b="1" smtClean="0"/>
              <a:t>Branch and Bound Stage 2</a:t>
            </a:r>
          </a:p>
        </p:txBody>
      </p:sp>
      <p:sp>
        <p:nvSpPr>
          <p:cNvPr id="17411" name="TextBox 49"/>
          <p:cNvSpPr txBox="1">
            <a:spLocks noChangeArrowheads="1"/>
          </p:cNvSpPr>
          <p:nvPr/>
        </p:nvSpPr>
        <p:spPr bwMode="auto">
          <a:xfrm>
            <a:off x="2971800" y="1524000"/>
            <a:ext cx="105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A</a:t>
            </a:r>
            <a:r>
              <a:rPr lang="en-US">
                <a:latin typeface="Calibri" pitchFamily="34" charset="0"/>
              </a:rPr>
              <a:t>CDC=14</a:t>
            </a:r>
          </a:p>
        </p:txBody>
      </p:sp>
      <p:grpSp>
        <p:nvGrpSpPr>
          <p:cNvPr id="17412" name="Group 50"/>
          <p:cNvGrpSpPr>
            <a:grpSpLocks/>
          </p:cNvGrpSpPr>
          <p:nvPr/>
        </p:nvGrpSpPr>
        <p:grpSpPr bwMode="auto">
          <a:xfrm>
            <a:off x="2743200" y="2438400"/>
            <a:ext cx="1165225" cy="369888"/>
            <a:chOff x="6629400" y="1981200"/>
            <a:chExt cx="1165075" cy="369332"/>
          </a:xfrm>
        </p:grpSpPr>
        <p:sp>
          <p:nvSpPr>
            <p:cNvPr id="52" name="Oval 51"/>
            <p:cNvSpPr/>
            <p:nvPr/>
          </p:nvSpPr>
          <p:spPr>
            <a:xfrm>
              <a:off x="6629400" y="2057285"/>
              <a:ext cx="228571"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92" name="TextBox 52"/>
            <p:cNvSpPr txBox="1">
              <a:spLocks noChangeArrowheads="1"/>
            </p:cNvSpPr>
            <p:nvPr/>
          </p:nvSpPr>
          <p:spPr bwMode="auto">
            <a:xfrm>
              <a:off x="6858000" y="1981200"/>
              <a:ext cx="93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B</a:t>
              </a:r>
              <a:r>
                <a:rPr lang="en-US">
                  <a:latin typeface="Calibri" pitchFamily="34" charset="0"/>
                </a:rPr>
                <a:t>CDC=9</a:t>
              </a:r>
            </a:p>
          </p:txBody>
        </p:sp>
      </p:grpSp>
      <p:grpSp>
        <p:nvGrpSpPr>
          <p:cNvPr id="17413" name="Group 53"/>
          <p:cNvGrpSpPr>
            <a:grpSpLocks/>
          </p:cNvGrpSpPr>
          <p:nvPr/>
        </p:nvGrpSpPr>
        <p:grpSpPr bwMode="auto">
          <a:xfrm>
            <a:off x="2743200" y="4267200"/>
            <a:ext cx="1284288" cy="369888"/>
            <a:chOff x="6629400" y="1981200"/>
            <a:chExt cx="1283504" cy="369332"/>
          </a:xfrm>
        </p:grpSpPr>
        <p:sp>
          <p:nvSpPr>
            <p:cNvPr id="55" name="Oval 54"/>
            <p:cNvSpPr/>
            <p:nvPr/>
          </p:nvSpPr>
          <p:spPr>
            <a:xfrm>
              <a:off x="6629400" y="2057285"/>
              <a:ext cx="228460"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90" name="TextBox 55"/>
            <p:cNvSpPr txBox="1">
              <a:spLocks noChangeArrowheads="1"/>
            </p:cNvSpPr>
            <p:nvPr/>
          </p:nvSpPr>
          <p:spPr bwMode="auto">
            <a:xfrm>
              <a:off x="6858000" y="1981200"/>
              <a:ext cx="1054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Calibri" pitchFamily="34" charset="0"/>
                </a:rPr>
                <a:t>C</a:t>
              </a:r>
              <a:r>
                <a:rPr lang="en-US">
                  <a:solidFill>
                    <a:srgbClr val="FF0000"/>
                  </a:solidFill>
                  <a:latin typeface="Calibri" pitchFamily="34" charset="0"/>
                </a:rPr>
                <a:t>BDA=13</a:t>
              </a:r>
            </a:p>
          </p:txBody>
        </p:sp>
      </p:grpSp>
      <p:grpSp>
        <p:nvGrpSpPr>
          <p:cNvPr id="17414" name="Group 56"/>
          <p:cNvGrpSpPr>
            <a:grpSpLocks/>
          </p:cNvGrpSpPr>
          <p:nvPr/>
        </p:nvGrpSpPr>
        <p:grpSpPr bwMode="auto">
          <a:xfrm>
            <a:off x="2743200" y="5181600"/>
            <a:ext cx="1158875" cy="369888"/>
            <a:chOff x="6629400" y="1981200"/>
            <a:chExt cx="1158663" cy="369332"/>
          </a:xfrm>
        </p:grpSpPr>
        <p:sp>
          <p:nvSpPr>
            <p:cNvPr id="58" name="Oval 57"/>
            <p:cNvSpPr/>
            <p:nvPr/>
          </p:nvSpPr>
          <p:spPr>
            <a:xfrm>
              <a:off x="6629400" y="2057285"/>
              <a:ext cx="228558"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88" name="TextBox 58"/>
            <p:cNvSpPr txBox="1">
              <a:spLocks noChangeArrowheads="1"/>
            </p:cNvSpPr>
            <p:nvPr/>
          </p:nvSpPr>
          <p:spPr bwMode="auto">
            <a:xfrm>
              <a:off x="6858000" y="1981200"/>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D</a:t>
              </a:r>
              <a:r>
                <a:rPr lang="en-US">
                  <a:latin typeface="Calibri" pitchFamily="34" charset="0"/>
                </a:rPr>
                <a:t>CCC=8</a:t>
              </a:r>
            </a:p>
          </p:txBody>
        </p:sp>
      </p:grpSp>
      <p:grpSp>
        <p:nvGrpSpPr>
          <p:cNvPr id="17415" name="Group 59"/>
          <p:cNvGrpSpPr>
            <a:grpSpLocks/>
          </p:cNvGrpSpPr>
          <p:nvPr/>
        </p:nvGrpSpPr>
        <p:grpSpPr bwMode="auto">
          <a:xfrm>
            <a:off x="914400" y="3429000"/>
            <a:ext cx="381000" cy="369888"/>
            <a:chOff x="6629400" y="1981201"/>
            <a:chExt cx="381808" cy="368777"/>
          </a:xfrm>
        </p:grpSpPr>
        <p:sp>
          <p:nvSpPr>
            <p:cNvPr id="61" name="Oval 60"/>
            <p:cNvSpPr/>
            <p:nvPr/>
          </p:nvSpPr>
          <p:spPr>
            <a:xfrm>
              <a:off x="6629400" y="2057172"/>
              <a:ext cx="229085" cy="2279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86" name="TextBox 61"/>
            <p:cNvSpPr txBox="1">
              <a:spLocks noChangeArrowheads="1"/>
            </p:cNvSpPr>
            <p:nvPr/>
          </p:nvSpPr>
          <p:spPr bwMode="auto">
            <a:xfrm>
              <a:off x="6826217" y="1981201"/>
              <a:ext cx="184991"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grpSp>
      <p:cxnSp>
        <p:nvCxnSpPr>
          <p:cNvPr id="64" name="Straight Connector 63"/>
          <p:cNvCxnSpPr>
            <a:stCxn id="61" idx="0"/>
          </p:cNvCxnSpPr>
          <p:nvPr/>
        </p:nvCxnSpPr>
        <p:spPr>
          <a:xfrm rot="5400000" flipH="1" flipV="1">
            <a:off x="1047750" y="1776413"/>
            <a:ext cx="1709737" cy="1747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1" idx="0"/>
            <a:endCxn id="52" idx="2"/>
          </p:cNvCxnSpPr>
          <p:nvPr/>
        </p:nvCxnSpPr>
        <p:spPr>
          <a:xfrm rot="5400000" flipH="1" flipV="1">
            <a:off x="1447800" y="2209800"/>
            <a:ext cx="8763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1" idx="4"/>
            <a:endCxn id="55" idx="2"/>
          </p:cNvCxnSpPr>
          <p:nvPr/>
        </p:nvCxnSpPr>
        <p:spPr>
          <a:xfrm rot="16200000" flipH="1">
            <a:off x="1524000" y="3238500"/>
            <a:ext cx="7239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1" idx="4"/>
            <a:endCxn id="58" idx="2"/>
          </p:cNvCxnSpPr>
          <p:nvPr/>
        </p:nvCxnSpPr>
        <p:spPr>
          <a:xfrm rot="16200000" flipH="1">
            <a:off x="1066800" y="3695700"/>
            <a:ext cx="1638300" cy="1714500"/>
          </a:xfrm>
          <a:prstGeom prst="line">
            <a:avLst/>
          </a:prstGeom>
        </p:spPr>
        <p:style>
          <a:lnRef idx="1">
            <a:schemeClr val="accent1"/>
          </a:lnRef>
          <a:fillRef idx="0">
            <a:schemeClr val="accent1"/>
          </a:fillRef>
          <a:effectRef idx="0">
            <a:schemeClr val="accent1"/>
          </a:effectRef>
          <a:fontRef idx="minor">
            <a:schemeClr val="tx1"/>
          </a:fontRef>
        </p:style>
      </p:cxnSp>
      <p:sp>
        <p:nvSpPr>
          <p:cNvPr id="17420" name="TextBox 90"/>
          <p:cNvSpPr txBox="1">
            <a:spLocks noChangeArrowheads="1"/>
          </p:cNvSpPr>
          <p:nvPr/>
        </p:nvSpPr>
        <p:spPr bwMode="auto">
          <a:xfrm>
            <a:off x="7315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3</a:t>
            </a:r>
          </a:p>
        </p:txBody>
      </p:sp>
      <p:sp>
        <p:nvSpPr>
          <p:cNvPr id="17421" name="TextBox 91"/>
          <p:cNvSpPr txBox="1">
            <a:spLocks noChangeArrowheads="1"/>
          </p:cNvSpPr>
          <p:nvPr/>
        </p:nvSpPr>
        <p:spPr bwMode="auto">
          <a:xfrm>
            <a:off x="5486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2</a:t>
            </a:r>
          </a:p>
        </p:txBody>
      </p:sp>
      <p:sp>
        <p:nvSpPr>
          <p:cNvPr id="17422" name="TextBox 92"/>
          <p:cNvSpPr txBox="1">
            <a:spLocks noChangeArrowheads="1"/>
          </p:cNvSpPr>
          <p:nvPr/>
        </p:nvSpPr>
        <p:spPr bwMode="auto">
          <a:xfrm>
            <a:off x="2743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1</a:t>
            </a:r>
          </a:p>
        </p:txBody>
      </p:sp>
      <p:sp>
        <p:nvSpPr>
          <p:cNvPr id="17423" name="TextBox 95"/>
          <p:cNvSpPr txBox="1">
            <a:spLocks noChangeArrowheads="1"/>
          </p:cNvSpPr>
          <p:nvPr/>
        </p:nvSpPr>
        <p:spPr bwMode="auto">
          <a:xfrm>
            <a:off x="914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0</a:t>
            </a:r>
          </a:p>
        </p:txBody>
      </p:sp>
      <p:sp>
        <p:nvSpPr>
          <p:cNvPr id="17424" name="TextBox 96"/>
          <p:cNvSpPr txBox="1">
            <a:spLocks noChangeArrowheads="1"/>
          </p:cNvSpPr>
          <p:nvPr/>
        </p:nvSpPr>
        <p:spPr bwMode="auto">
          <a:xfrm>
            <a:off x="381000" y="1600200"/>
            <a:ext cx="127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Calibri" pitchFamily="34" charset="0"/>
              </a:rPr>
              <a:t>Incumbent </a:t>
            </a:r>
          </a:p>
          <a:p>
            <a:pPr eaLnBrk="1" hangingPunct="1"/>
            <a:r>
              <a:rPr lang="en-US" b="1">
                <a:solidFill>
                  <a:srgbClr val="FF0000"/>
                </a:solidFill>
                <a:latin typeface="Calibri" pitchFamily="34" charset="0"/>
              </a:rPr>
              <a:t>(best </a:t>
            </a:r>
          </a:p>
          <a:p>
            <a:pPr eaLnBrk="1" hangingPunct="1"/>
            <a:r>
              <a:rPr lang="en-US" b="1">
                <a:solidFill>
                  <a:srgbClr val="FF0000"/>
                </a:solidFill>
                <a:latin typeface="Calibri" pitchFamily="34" charset="0"/>
              </a:rPr>
              <a:t>complete) </a:t>
            </a:r>
          </a:p>
          <a:p>
            <a:pPr eaLnBrk="1" hangingPunct="1"/>
            <a:r>
              <a:rPr lang="en-US" b="1">
                <a:solidFill>
                  <a:srgbClr val="FF0000"/>
                </a:solidFill>
                <a:latin typeface="Calibri" pitchFamily="34" charset="0"/>
              </a:rPr>
              <a:t>solution</a:t>
            </a:r>
          </a:p>
          <a:p>
            <a:pPr eaLnBrk="1" hangingPunct="1"/>
            <a:r>
              <a:rPr lang="en-US">
                <a:solidFill>
                  <a:srgbClr val="FF0000"/>
                </a:solidFill>
                <a:latin typeface="Calibri" pitchFamily="34" charset="0"/>
              </a:rPr>
              <a:t>CBDA = 13</a:t>
            </a:r>
          </a:p>
        </p:txBody>
      </p:sp>
      <p:graphicFrame>
        <p:nvGraphicFramePr>
          <p:cNvPr id="99" name="Table 98"/>
          <p:cNvGraphicFramePr>
            <a:graphicFrameLocks noGrp="1"/>
          </p:cNvGraphicFramePr>
          <p:nvPr/>
        </p:nvGraphicFramePr>
        <p:xfrm>
          <a:off x="6858000" y="1828800"/>
          <a:ext cx="1981200" cy="2001840"/>
        </p:xfrm>
        <a:graphic>
          <a:graphicData uri="http://schemas.openxmlformats.org/drawingml/2006/table">
            <a:tbl>
              <a:tblPr/>
              <a:tblGrid>
                <a:gridCol w="352425"/>
                <a:gridCol w="328613"/>
                <a:gridCol w="328612"/>
                <a:gridCol w="328613"/>
                <a:gridCol w="642937"/>
              </a:tblGrid>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03" name="Oval 102"/>
          <p:cNvSpPr/>
          <p:nvPr/>
        </p:nvSpPr>
        <p:spPr>
          <a:xfrm>
            <a:off x="2743200" y="43434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4" name="Oval 103"/>
          <p:cNvSpPr/>
          <p:nvPr/>
        </p:nvSpPr>
        <p:spPr>
          <a:xfrm>
            <a:off x="2743200" y="16002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7465" name="Group 66"/>
          <p:cNvGrpSpPr>
            <a:grpSpLocks/>
          </p:cNvGrpSpPr>
          <p:nvPr/>
        </p:nvGrpSpPr>
        <p:grpSpPr bwMode="auto">
          <a:xfrm>
            <a:off x="457200" y="5029200"/>
            <a:ext cx="1208088" cy="369888"/>
            <a:chOff x="457200" y="4800600"/>
            <a:chExt cx="1208088" cy="369888"/>
          </a:xfrm>
        </p:grpSpPr>
        <p:sp>
          <p:nvSpPr>
            <p:cNvPr id="7" name="Oval 6"/>
            <p:cNvSpPr/>
            <p:nvPr/>
          </p:nvSpPr>
          <p:spPr>
            <a:xfrm>
              <a:off x="457200" y="48768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84" name="TextBox 104"/>
            <p:cNvSpPr txBox="1">
              <a:spLocks noChangeArrowheads="1"/>
            </p:cNvSpPr>
            <p:nvPr/>
          </p:nvSpPr>
          <p:spPr bwMode="auto">
            <a:xfrm>
              <a:off x="685800" y="48006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a:t>
              </a:r>
            </a:p>
          </p:txBody>
        </p:sp>
      </p:grpSp>
      <p:grpSp>
        <p:nvGrpSpPr>
          <p:cNvPr id="17466" name="Group 59"/>
          <p:cNvGrpSpPr>
            <a:grpSpLocks/>
          </p:cNvGrpSpPr>
          <p:nvPr/>
        </p:nvGrpSpPr>
        <p:grpSpPr bwMode="auto">
          <a:xfrm>
            <a:off x="457200" y="5486400"/>
            <a:ext cx="1260475" cy="369888"/>
            <a:chOff x="457200" y="5486400"/>
            <a:chExt cx="1260475" cy="369888"/>
          </a:xfrm>
        </p:grpSpPr>
        <p:sp>
          <p:nvSpPr>
            <p:cNvPr id="5" name="Oval 4"/>
            <p:cNvSpPr/>
            <p:nvPr/>
          </p:nvSpPr>
          <p:spPr>
            <a:xfrm>
              <a:off x="457200" y="55626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82" name="TextBox 111"/>
            <p:cNvSpPr txBox="1">
              <a:spLocks noChangeArrowheads="1"/>
            </p:cNvSpPr>
            <p:nvPr/>
          </p:nvSpPr>
          <p:spPr bwMode="auto">
            <a:xfrm>
              <a:off x="685800" y="548640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FEASIBLE</a:t>
              </a:r>
            </a:p>
          </p:txBody>
        </p:sp>
      </p:grpSp>
      <p:grpSp>
        <p:nvGrpSpPr>
          <p:cNvPr id="17467" name="Group 61"/>
          <p:cNvGrpSpPr>
            <a:grpSpLocks/>
          </p:cNvGrpSpPr>
          <p:nvPr/>
        </p:nvGrpSpPr>
        <p:grpSpPr bwMode="auto">
          <a:xfrm>
            <a:off x="457200" y="5943600"/>
            <a:ext cx="1417638" cy="646113"/>
            <a:chOff x="457200" y="5486400"/>
            <a:chExt cx="1418349" cy="646331"/>
          </a:xfrm>
        </p:grpSpPr>
        <p:sp>
          <p:nvSpPr>
            <p:cNvPr id="63" name="Oval 62"/>
            <p:cNvSpPr/>
            <p:nvPr/>
          </p:nvSpPr>
          <p:spPr>
            <a:xfrm>
              <a:off x="457200" y="5562626"/>
              <a:ext cx="228715" cy="228677"/>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80" name="TextBox 111"/>
            <p:cNvSpPr txBox="1">
              <a:spLocks noChangeArrowheads="1"/>
            </p:cNvSpPr>
            <p:nvPr/>
          </p:nvSpPr>
          <p:spPr bwMode="auto">
            <a:xfrm>
              <a:off x="685800" y="5486400"/>
              <a:ext cx="1189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 &amp;</a:t>
              </a:r>
            </a:p>
            <a:p>
              <a:pPr eaLnBrk="1" hangingPunct="1"/>
              <a:r>
                <a:rPr lang="en-US">
                  <a:latin typeface="Calibri" pitchFamily="34" charset="0"/>
                </a:rPr>
                <a:t>FESIBLE</a:t>
              </a:r>
            </a:p>
          </p:txBody>
        </p:sp>
      </p:grpSp>
      <p:sp>
        <p:nvSpPr>
          <p:cNvPr id="17468" name="TextBox 66"/>
          <p:cNvSpPr txBox="1">
            <a:spLocks noChangeArrowheads="1"/>
          </p:cNvSpPr>
          <p:nvPr/>
        </p:nvSpPr>
        <p:spPr bwMode="auto">
          <a:xfrm>
            <a:off x="4572000" y="4343400"/>
            <a:ext cx="4314825" cy="6461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Feasible so is1</a:t>
            </a:r>
            <a:r>
              <a:rPr lang="en-US" baseline="30000" dirty="0">
                <a:solidFill>
                  <a:srgbClr val="FF0000"/>
                </a:solidFill>
              </a:rPr>
              <a:t>st</a:t>
            </a:r>
            <a:r>
              <a:rPr lang="en-US" dirty="0">
                <a:solidFill>
                  <a:srgbClr val="FF0000"/>
                </a:solidFill>
              </a:rPr>
              <a:t> incumbent. </a:t>
            </a:r>
            <a:r>
              <a:rPr lang="en-US" dirty="0"/>
              <a:t>There is no </a:t>
            </a:r>
          </a:p>
          <a:p>
            <a:pPr eaLnBrk="1" hangingPunct="1"/>
            <a:r>
              <a:rPr lang="en-US" dirty="0"/>
              <a:t>point growing this node any more.</a:t>
            </a:r>
          </a:p>
        </p:txBody>
      </p:sp>
      <p:sp>
        <p:nvSpPr>
          <p:cNvPr id="17469" name="TextBox 68"/>
          <p:cNvSpPr txBox="1">
            <a:spLocks noChangeArrowheads="1"/>
          </p:cNvSpPr>
          <p:nvPr/>
        </p:nvSpPr>
        <p:spPr bwMode="auto">
          <a:xfrm>
            <a:off x="4572000" y="2514600"/>
            <a:ext cx="118427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promising</a:t>
            </a:r>
          </a:p>
        </p:txBody>
      </p:sp>
      <p:sp>
        <p:nvSpPr>
          <p:cNvPr id="17470" name="TextBox 70"/>
          <p:cNvSpPr txBox="1">
            <a:spLocks noChangeArrowheads="1"/>
          </p:cNvSpPr>
          <p:nvPr/>
        </p:nvSpPr>
        <p:spPr bwMode="auto">
          <a:xfrm>
            <a:off x="4572000" y="5257800"/>
            <a:ext cx="118427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promising</a:t>
            </a:r>
          </a:p>
        </p:txBody>
      </p:sp>
      <p:sp>
        <p:nvSpPr>
          <p:cNvPr id="17471" name="TextBox 72"/>
          <p:cNvSpPr txBox="1">
            <a:spLocks noChangeArrowheads="1"/>
          </p:cNvSpPr>
          <p:nvPr/>
        </p:nvSpPr>
        <p:spPr bwMode="auto">
          <a:xfrm>
            <a:off x="4572000" y="1600200"/>
            <a:ext cx="175577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Pruned as &gt; </a:t>
            </a:r>
            <a:r>
              <a:rPr lang="en-US">
                <a:solidFill>
                  <a:srgbClr val="FF0000"/>
                </a:solidFill>
              </a:rPr>
              <a:t>13</a:t>
            </a:r>
          </a:p>
        </p:txBody>
      </p:sp>
      <p:cxnSp>
        <p:nvCxnSpPr>
          <p:cNvPr id="77" name="Straight Arrow Connector 76"/>
          <p:cNvCxnSpPr>
            <a:stCxn id="17471" idx="1"/>
            <a:endCxn id="17411" idx="3"/>
          </p:cNvCxnSpPr>
          <p:nvPr/>
        </p:nvCxnSpPr>
        <p:spPr>
          <a:xfrm rot="10800000">
            <a:off x="4027488" y="1709738"/>
            <a:ext cx="544512" cy="746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0800000">
            <a:off x="4027488" y="4495800"/>
            <a:ext cx="544512"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0800000">
            <a:off x="4027488" y="2667000"/>
            <a:ext cx="544512"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a:off x="4027488" y="5410200"/>
            <a:ext cx="544512"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76" name="Date Placeholder 8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9913BE-0F3C-40B4-B039-3BA40B95BD17}"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174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CF9E00-86CD-4863-802D-27D46506D7EF}" type="slidenum">
              <a:rPr lang="en-US" smtClean="0">
                <a:solidFill>
                  <a:srgbClr val="898989"/>
                </a:solidFill>
                <a:latin typeface="Calibri" pitchFamily="34" charset="0"/>
              </a:rPr>
              <a:pPr eaLnBrk="1" hangingPunct="1"/>
              <a:t>61</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660113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lstStyle/>
          <a:p>
            <a:pPr eaLnBrk="1" hangingPunct="1"/>
            <a:r>
              <a:rPr lang="en-US" b="1" smtClean="0"/>
              <a:t>Branch and Bound Stage 3</a:t>
            </a:r>
          </a:p>
        </p:txBody>
      </p:sp>
      <p:sp>
        <p:nvSpPr>
          <p:cNvPr id="18435" name="TextBox 31"/>
          <p:cNvSpPr txBox="1">
            <a:spLocks noChangeArrowheads="1"/>
          </p:cNvSpPr>
          <p:nvPr/>
        </p:nvSpPr>
        <p:spPr bwMode="auto">
          <a:xfrm>
            <a:off x="5715000" y="609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C</a:t>
            </a:r>
            <a:r>
              <a:rPr lang="en-US">
                <a:latin typeface="Calibri" pitchFamily="34" charset="0"/>
              </a:rPr>
              <a:t>AA=12</a:t>
            </a:r>
          </a:p>
        </p:txBody>
      </p:sp>
      <p:sp>
        <p:nvSpPr>
          <p:cNvPr id="34" name="Oval 33"/>
          <p:cNvSpPr/>
          <p:nvPr/>
        </p:nvSpPr>
        <p:spPr bwMode="auto">
          <a:xfrm>
            <a:off x="5486400" y="52578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37" name="TextBox 34"/>
          <p:cNvSpPr txBox="1">
            <a:spLocks noChangeArrowheads="1"/>
          </p:cNvSpPr>
          <p:nvPr/>
        </p:nvSpPr>
        <p:spPr bwMode="auto">
          <a:xfrm>
            <a:off x="5715000" y="5181600"/>
            <a:ext cx="1049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B</a:t>
            </a:r>
            <a:r>
              <a:rPr lang="en-US">
                <a:latin typeface="Calibri" pitchFamily="34" charset="0"/>
              </a:rPr>
              <a:t>CC=10</a:t>
            </a:r>
          </a:p>
        </p:txBody>
      </p:sp>
      <p:sp>
        <p:nvSpPr>
          <p:cNvPr id="18438" name="TextBox 37"/>
          <p:cNvSpPr txBox="1">
            <a:spLocks noChangeArrowheads="1"/>
          </p:cNvSpPr>
          <p:nvPr/>
        </p:nvSpPr>
        <p:spPr bwMode="auto">
          <a:xfrm>
            <a:off x="5715000" y="4267200"/>
            <a:ext cx="106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A</a:t>
            </a:r>
            <a:r>
              <a:rPr lang="en-US">
                <a:latin typeface="Calibri" pitchFamily="34" charset="0"/>
              </a:rPr>
              <a:t>CC=12</a:t>
            </a:r>
          </a:p>
        </p:txBody>
      </p:sp>
      <p:sp>
        <p:nvSpPr>
          <p:cNvPr id="18439" name="TextBox 49"/>
          <p:cNvSpPr txBox="1">
            <a:spLocks noChangeArrowheads="1"/>
          </p:cNvSpPr>
          <p:nvPr/>
        </p:nvSpPr>
        <p:spPr bwMode="auto">
          <a:xfrm>
            <a:off x="2971800" y="1524000"/>
            <a:ext cx="105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A</a:t>
            </a:r>
            <a:r>
              <a:rPr lang="en-US">
                <a:latin typeface="Calibri" pitchFamily="34" charset="0"/>
              </a:rPr>
              <a:t>CDC=14</a:t>
            </a:r>
          </a:p>
        </p:txBody>
      </p:sp>
      <p:grpSp>
        <p:nvGrpSpPr>
          <p:cNvPr id="18440" name="Group 50"/>
          <p:cNvGrpSpPr>
            <a:grpSpLocks/>
          </p:cNvGrpSpPr>
          <p:nvPr/>
        </p:nvGrpSpPr>
        <p:grpSpPr bwMode="auto">
          <a:xfrm>
            <a:off x="2743200" y="2438400"/>
            <a:ext cx="1165225" cy="369888"/>
            <a:chOff x="6629400" y="1981200"/>
            <a:chExt cx="1165075" cy="369332"/>
          </a:xfrm>
        </p:grpSpPr>
        <p:sp>
          <p:nvSpPr>
            <p:cNvPr id="52" name="Oval 51"/>
            <p:cNvSpPr/>
            <p:nvPr/>
          </p:nvSpPr>
          <p:spPr>
            <a:xfrm>
              <a:off x="6629400" y="2057285"/>
              <a:ext cx="228571"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18" name="TextBox 52"/>
            <p:cNvSpPr txBox="1">
              <a:spLocks noChangeArrowheads="1"/>
            </p:cNvSpPr>
            <p:nvPr/>
          </p:nvSpPr>
          <p:spPr bwMode="auto">
            <a:xfrm>
              <a:off x="6858000" y="1981200"/>
              <a:ext cx="93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B</a:t>
              </a:r>
              <a:r>
                <a:rPr lang="en-US">
                  <a:latin typeface="Calibri" pitchFamily="34" charset="0"/>
                </a:rPr>
                <a:t>CDC=9</a:t>
              </a:r>
            </a:p>
          </p:txBody>
        </p:sp>
      </p:grpSp>
      <p:grpSp>
        <p:nvGrpSpPr>
          <p:cNvPr id="18441" name="Group 53"/>
          <p:cNvGrpSpPr>
            <a:grpSpLocks/>
          </p:cNvGrpSpPr>
          <p:nvPr/>
        </p:nvGrpSpPr>
        <p:grpSpPr bwMode="auto">
          <a:xfrm>
            <a:off x="2743200" y="4267200"/>
            <a:ext cx="1284288" cy="369888"/>
            <a:chOff x="6629400" y="1981200"/>
            <a:chExt cx="1283504" cy="369332"/>
          </a:xfrm>
        </p:grpSpPr>
        <p:sp>
          <p:nvSpPr>
            <p:cNvPr id="55" name="Oval 54"/>
            <p:cNvSpPr/>
            <p:nvPr/>
          </p:nvSpPr>
          <p:spPr>
            <a:xfrm>
              <a:off x="6629400" y="2057285"/>
              <a:ext cx="228460"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16" name="TextBox 55"/>
            <p:cNvSpPr txBox="1">
              <a:spLocks noChangeArrowheads="1"/>
            </p:cNvSpPr>
            <p:nvPr/>
          </p:nvSpPr>
          <p:spPr bwMode="auto">
            <a:xfrm>
              <a:off x="6858000" y="1981200"/>
              <a:ext cx="1054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Calibri" pitchFamily="34" charset="0"/>
                </a:rPr>
                <a:t>C</a:t>
              </a:r>
              <a:r>
                <a:rPr lang="en-US">
                  <a:solidFill>
                    <a:srgbClr val="FF0000"/>
                  </a:solidFill>
                  <a:latin typeface="Calibri" pitchFamily="34" charset="0"/>
                </a:rPr>
                <a:t>BDA=13</a:t>
              </a:r>
            </a:p>
          </p:txBody>
        </p:sp>
      </p:grpSp>
      <p:grpSp>
        <p:nvGrpSpPr>
          <p:cNvPr id="18442" name="Group 56"/>
          <p:cNvGrpSpPr>
            <a:grpSpLocks/>
          </p:cNvGrpSpPr>
          <p:nvPr/>
        </p:nvGrpSpPr>
        <p:grpSpPr bwMode="auto">
          <a:xfrm>
            <a:off x="2743200" y="5181600"/>
            <a:ext cx="1158875" cy="369888"/>
            <a:chOff x="6629400" y="1981200"/>
            <a:chExt cx="1158663" cy="369332"/>
          </a:xfrm>
        </p:grpSpPr>
        <p:sp>
          <p:nvSpPr>
            <p:cNvPr id="58" name="Oval 57"/>
            <p:cNvSpPr/>
            <p:nvPr/>
          </p:nvSpPr>
          <p:spPr>
            <a:xfrm>
              <a:off x="6629400" y="2057285"/>
              <a:ext cx="228558"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14" name="TextBox 58"/>
            <p:cNvSpPr txBox="1">
              <a:spLocks noChangeArrowheads="1"/>
            </p:cNvSpPr>
            <p:nvPr/>
          </p:nvSpPr>
          <p:spPr bwMode="auto">
            <a:xfrm>
              <a:off x="6858000" y="1981200"/>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D</a:t>
              </a:r>
              <a:r>
                <a:rPr lang="en-US">
                  <a:latin typeface="Calibri" pitchFamily="34" charset="0"/>
                </a:rPr>
                <a:t>CCC=8</a:t>
              </a:r>
            </a:p>
          </p:txBody>
        </p:sp>
      </p:grpSp>
      <p:grpSp>
        <p:nvGrpSpPr>
          <p:cNvPr id="18443" name="Group 59"/>
          <p:cNvGrpSpPr>
            <a:grpSpLocks/>
          </p:cNvGrpSpPr>
          <p:nvPr/>
        </p:nvGrpSpPr>
        <p:grpSpPr bwMode="auto">
          <a:xfrm>
            <a:off x="914400" y="3429000"/>
            <a:ext cx="381000" cy="369888"/>
            <a:chOff x="6629400" y="1981201"/>
            <a:chExt cx="381808" cy="368777"/>
          </a:xfrm>
        </p:grpSpPr>
        <p:sp>
          <p:nvSpPr>
            <p:cNvPr id="61" name="Oval 60"/>
            <p:cNvSpPr/>
            <p:nvPr/>
          </p:nvSpPr>
          <p:spPr>
            <a:xfrm>
              <a:off x="6629400" y="2057172"/>
              <a:ext cx="229085" cy="2279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12" name="TextBox 61"/>
            <p:cNvSpPr txBox="1">
              <a:spLocks noChangeArrowheads="1"/>
            </p:cNvSpPr>
            <p:nvPr/>
          </p:nvSpPr>
          <p:spPr bwMode="auto">
            <a:xfrm>
              <a:off x="6826217" y="1981201"/>
              <a:ext cx="184991"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grpSp>
      <p:cxnSp>
        <p:nvCxnSpPr>
          <p:cNvPr id="64" name="Straight Connector 63"/>
          <p:cNvCxnSpPr>
            <a:stCxn id="61" idx="0"/>
          </p:cNvCxnSpPr>
          <p:nvPr/>
        </p:nvCxnSpPr>
        <p:spPr>
          <a:xfrm rot="5400000" flipH="1" flipV="1">
            <a:off x="1047750" y="1776413"/>
            <a:ext cx="1709737" cy="1747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1" idx="0"/>
            <a:endCxn id="52" idx="2"/>
          </p:cNvCxnSpPr>
          <p:nvPr/>
        </p:nvCxnSpPr>
        <p:spPr>
          <a:xfrm rot="5400000" flipH="1" flipV="1">
            <a:off x="1447800" y="2209800"/>
            <a:ext cx="8763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1" idx="4"/>
            <a:endCxn id="55" idx="2"/>
          </p:cNvCxnSpPr>
          <p:nvPr/>
        </p:nvCxnSpPr>
        <p:spPr>
          <a:xfrm rot="16200000" flipH="1">
            <a:off x="1524000" y="3238500"/>
            <a:ext cx="7239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1" idx="4"/>
            <a:endCxn id="58" idx="2"/>
          </p:cNvCxnSpPr>
          <p:nvPr/>
        </p:nvCxnSpPr>
        <p:spPr>
          <a:xfrm rot="16200000" flipH="1">
            <a:off x="1066800" y="3695700"/>
            <a:ext cx="16383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8514" idx="3"/>
          </p:cNvCxnSpPr>
          <p:nvPr/>
        </p:nvCxnSpPr>
        <p:spPr>
          <a:xfrm flipV="1">
            <a:off x="3902075" y="4457700"/>
            <a:ext cx="1584325" cy="90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8514" idx="3"/>
            <a:endCxn id="34" idx="2"/>
          </p:cNvCxnSpPr>
          <p:nvPr/>
        </p:nvCxnSpPr>
        <p:spPr>
          <a:xfrm>
            <a:off x="3902075" y="5365750"/>
            <a:ext cx="158432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514" idx="3"/>
          </p:cNvCxnSpPr>
          <p:nvPr/>
        </p:nvCxnSpPr>
        <p:spPr>
          <a:xfrm>
            <a:off x="3902075" y="5365750"/>
            <a:ext cx="1617663" cy="839788"/>
          </a:xfrm>
          <a:prstGeom prst="line">
            <a:avLst/>
          </a:prstGeom>
        </p:spPr>
        <p:style>
          <a:lnRef idx="1">
            <a:schemeClr val="accent1"/>
          </a:lnRef>
          <a:fillRef idx="0">
            <a:schemeClr val="accent1"/>
          </a:fillRef>
          <a:effectRef idx="0">
            <a:schemeClr val="accent1"/>
          </a:effectRef>
          <a:fontRef idx="minor">
            <a:schemeClr val="tx1"/>
          </a:fontRef>
        </p:style>
      </p:cxnSp>
      <p:sp>
        <p:nvSpPr>
          <p:cNvPr id="18451" name="TextBox 90"/>
          <p:cNvSpPr txBox="1">
            <a:spLocks noChangeArrowheads="1"/>
          </p:cNvSpPr>
          <p:nvPr/>
        </p:nvSpPr>
        <p:spPr bwMode="auto">
          <a:xfrm>
            <a:off x="7315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3</a:t>
            </a:r>
          </a:p>
        </p:txBody>
      </p:sp>
      <p:sp>
        <p:nvSpPr>
          <p:cNvPr id="18452" name="TextBox 91"/>
          <p:cNvSpPr txBox="1">
            <a:spLocks noChangeArrowheads="1"/>
          </p:cNvSpPr>
          <p:nvPr/>
        </p:nvSpPr>
        <p:spPr bwMode="auto">
          <a:xfrm>
            <a:off x="5486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2</a:t>
            </a:r>
          </a:p>
        </p:txBody>
      </p:sp>
      <p:sp>
        <p:nvSpPr>
          <p:cNvPr id="18453" name="TextBox 92"/>
          <p:cNvSpPr txBox="1">
            <a:spLocks noChangeArrowheads="1"/>
          </p:cNvSpPr>
          <p:nvPr/>
        </p:nvSpPr>
        <p:spPr bwMode="auto">
          <a:xfrm>
            <a:off x="2743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1</a:t>
            </a:r>
          </a:p>
        </p:txBody>
      </p:sp>
      <p:sp>
        <p:nvSpPr>
          <p:cNvPr id="18454" name="TextBox 95"/>
          <p:cNvSpPr txBox="1">
            <a:spLocks noChangeArrowheads="1"/>
          </p:cNvSpPr>
          <p:nvPr/>
        </p:nvSpPr>
        <p:spPr bwMode="auto">
          <a:xfrm>
            <a:off x="914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0</a:t>
            </a:r>
          </a:p>
        </p:txBody>
      </p:sp>
      <p:sp>
        <p:nvSpPr>
          <p:cNvPr id="18455" name="TextBox 96"/>
          <p:cNvSpPr txBox="1">
            <a:spLocks noChangeArrowheads="1"/>
          </p:cNvSpPr>
          <p:nvPr/>
        </p:nvSpPr>
        <p:spPr bwMode="auto">
          <a:xfrm>
            <a:off x="381000" y="1600200"/>
            <a:ext cx="127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Calibri" pitchFamily="34" charset="0"/>
              </a:rPr>
              <a:t>Incumbent </a:t>
            </a:r>
          </a:p>
          <a:p>
            <a:pPr eaLnBrk="1" hangingPunct="1"/>
            <a:r>
              <a:rPr lang="en-US" b="1">
                <a:solidFill>
                  <a:srgbClr val="FF0000"/>
                </a:solidFill>
                <a:latin typeface="Calibri" pitchFamily="34" charset="0"/>
              </a:rPr>
              <a:t>(best </a:t>
            </a:r>
          </a:p>
          <a:p>
            <a:pPr eaLnBrk="1" hangingPunct="1"/>
            <a:r>
              <a:rPr lang="en-US" b="1">
                <a:solidFill>
                  <a:srgbClr val="FF0000"/>
                </a:solidFill>
                <a:latin typeface="Calibri" pitchFamily="34" charset="0"/>
              </a:rPr>
              <a:t>complete) </a:t>
            </a:r>
          </a:p>
          <a:p>
            <a:pPr eaLnBrk="1" hangingPunct="1"/>
            <a:r>
              <a:rPr lang="en-US" b="1">
                <a:solidFill>
                  <a:srgbClr val="FF0000"/>
                </a:solidFill>
                <a:latin typeface="Calibri" pitchFamily="34" charset="0"/>
              </a:rPr>
              <a:t>solution</a:t>
            </a:r>
          </a:p>
          <a:p>
            <a:pPr eaLnBrk="1" hangingPunct="1"/>
            <a:r>
              <a:rPr lang="en-US">
                <a:solidFill>
                  <a:srgbClr val="FF0000"/>
                </a:solidFill>
                <a:latin typeface="Calibri" pitchFamily="34" charset="0"/>
              </a:rPr>
              <a:t>CBDA = 13</a:t>
            </a:r>
          </a:p>
        </p:txBody>
      </p:sp>
      <p:graphicFrame>
        <p:nvGraphicFramePr>
          <p:cNvPr id="99" name="Table 98"/>
          <p:cNvGraphicFramePr>
            <a:graphicFrameLocks noGrp="1"/>
          </p:cNvGraphicFramePr>
          <p:nvPr/>
        </p:nvGraphicFramePr>
        <p:xfrm>
          <a:off x="6858000" y="1828800"/>
          <a:ext cx="1981200" cy="2001840"/>
        </p:xfrm>
        <a:graphic>
          <a:graphicData uri="http://schemas.openxmlformats.org/drawingml/2006/table">
            <a:tbl>
              <a:tblPr/>
              <a:tblGrid>
                <a:gridCol w="352425"/>
                <a:gridCol w="328613"/>
                <a:gridCol w="328612"/>
                <a:gridCol w="328613"/>
                <a:gridCol w="642937"/>
              </a:tblGrid>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03" name="Oval 102"/>
          <p:cNvSpPr/>
          <p:nvPr/>
        </p:nvSpPr>
        <p:spPr>
          <a:xfrm>
            <a:off x="2743200" y="43434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4" name="Oval 103"/>
          <p:cNvSpPr/>
          <p:nvPr/>
        </p:nvSpPr>
        <p:spPr>
          <a:xfrm>
            <a:off x="2743200" y="16002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8496" name="Group 66"/>
          <p:cNvGrpSpPr>
            <a:grpSpLocks/>
          </p:cNvGrpSpPr>
          <p:nvPr/>
        </p:nvGrpSpPr>
        <p:grpSpPr bwMode="auto">
          <a:xfrm>
            <a:off x="457200" y="5029200"/>
            <a:ext cx="1208088" cy="369888"/>
            <a:chOff x="457200" y="4800600"/>
            <a:chExt cx="1208088" cy="369888"/>
          </a:xfrm>
        </p:grpSpPr>
        <p:sp>
          <p:nvSpPr>
            <p:cNvPr id="7" name="Oval 6"/>
            <p:cNvSpPr/>
            <p:nvPr/>
          </p:nvSpPr>
          <p:spPr>
            <a:xfrm>
              <a:off x="457200" y="48768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10" name="TextBox 104"/>
            <p:cNvSpPr txBox="1">
              <a:spLocks noChangeArrowheads="1"/>
            </p:cNvSpPr>
            <p:nvPr/>
          </p:nvSpPr>
          <p:spPr bwMode="auto">
            <a:xfrm>
              <a:off x="685800" y="48006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a:t>
              </a:r>
            </a:p>
          </p:txBody>
        </p:sp>
      </p:grpSp>
      <p:grpSp>
        <p:nvGrpSpPr>
          <p:cNvPr id="18497" name="Group 59"/>
          <p:cNvGrpSpPr>
            <a:grpSpLocks/>
          </p:cNvGrpSpPr>
          <p:nvPr/>
        </p:nvGrpSpPr>
        <p:grpSpPr bwMode="auto">
          <a:xfrm>
            <a:off x="457200" y="5486400"/>
            <a:ext cx="1260475" cy="369888"/>
            <a:chOff x="457200" y="5486400"/>
            <a:chExt cx="1260475" cy="369888"/>
          </a:xfrm>
        </p:grpSpPr>
        <p:sp>
          <p:nvSpPr>
            <p:cNvPr id="5" name="Oval 4"/>
            <p:cNvSpPr/>
            <p:nvPr/>
          </p:nvSpPr>
          <p:spPr>
            <a:xfrm>
              <a:off x="457200" y="55626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08" name="TextBox 111"/>
            <p:cNvSpPr txBox="1">
              <a:spLocks noChangeArrowheads="1"/>
            </p:cNvSpPr>
            <p:nvPr/>
          </p:nvSpPr>
          <p:spPr bwMode="auto">
            <a:xfrm>
              <a:off x="685800" y="548640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FEASIBLE</a:t>
              </a:r>
            </a:p>
          </p:txBody>
        </p:sp>
      </p:grpSp>
      <p:grpSp>
        <p:nvGrpSpPr>
          <p:cNvPr id="18498" name="Group 61"/>
          <p:cNvGrpSpPr>
            <a:grpSpLocks/>
          </p:cNvGrpSpPr>
          <p:nvPr/>
        </p:nvGrpSpPr>
        <p:grpSpPr bwMode="auto">
          <a:xfrm>
            <a:off x="457200" y="5943600"/>
            <a:ext cx="1417638" cy="646113"/>
            <a:chOff x="457200" y="5486400"/>
            <a:chExt cx="1418349" cy="646331"/>
          </a:xfrm>
        </p:grpSpPr>
        <p:sp>
          <p:nvSpPr>
            <p:cNvPr id="63" name="Oval 62"/>
            <p:cNvSpPr/>
            <p:nvPr/>
          </p:nvSpPr>
          <p:spPr>
            <a:xfrm>
              <a:off x="457200" y="5562626"/>
              <a:ext cx="228715" cy="228677"/>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06" name="TextBox 111"/>
            <p:cNvSpPr txBox="1">
              <a:spLocks noChangeArrowheads="1"/>
            </p:cNvSpPr>
            <p:nvPr/>
          </p:nvSpPr>
          <p:spPr bwMode="auto">
            <a:xfrm>
              <a:off x="685800" y="5486400"/>
              <a:ext cx="1189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 &amp;</a:t>
              </a:r>
            </a:p>
            <a:p>
              <a:pPr eaLnBrk="1" hangingPunct="1"/>
              <a:r>
                <a:rPr lang="en-US">
                  <a:latin typeface="Calibri" pitchFamily="34" charset="0"/>
                </a:rPr>
                <a:t>FESIBLE</a:t>
              </a:r>
            </a:p>
          </p:txBody>
        </p:sp>
      </p:grpSp>
      <p:sp>
        <p:nvSpPr>
          <p:cNvPr id="18499" name="TextBox 66"/>
          <p:cNvSpPr txBox="1">
            <a:spLocks noChangeArrowheads="1"/>
          </p:cNvSpPr>
          <p:nvPr/>
        </p:nvSpPr>
        <p:spPr bwMode="auto">
          <a:xfrm>
            <a:off x="7239000" y="4495800"/>
            <a:ext cx="1249363" cy="17541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No new </a:t>
            </a:r>
          </a:p>
          <a:p>
            <a:pPr eaLnBrk="1" hangingPunct="1"/>
            <a:r>
              <a:rPr lang="en-US" dirty="0"/>
              <a:t>feasible </a:t>
            </a:r>
          </a:p>
          <a:p>
            <a:pPr eaLnBrk="1" hangingPunct="1"/>
            <a:r>
              <a:rPr lang="en-US" dirty="0"/>
              <a:t>solutions, </a:t>
            </a:r>
          </a:p>
          <a:p>
            <a:pPr eaLnBrk="1" hangingPunct="1"/>
            <a:r>
              <a:rPr lang="en-US" dirty="0"/>
              <a:t>therefore </a:t>
            </a:r>
          </a:p>
          <a:p>
            <a:pPr eaLnBrk="1" hangingPunct="1"/>
            <a:r>
              <a:rPr lang="en-US" dirty="0"/>
              <a:t>no new </a:t>
            </a:r>
          </a:p>
          <a:p>
            <a:pPr eaLnBrk="1" hangingPunct="1"/>
            <a:r>
              <a:rPr lang="en-US" dirty="0"/>
              <a:t>incumbent</a:t>
            </a:r>
          </a:p>
        </p:txBody>
      </p:sp>
      <p:sp>
        <p:nvSpPr>
          <p:cNvPr id="73" name="Oval 72"/>
          <p:cNvSpPr/>
          <p:nvPr/>
        </p:nvSpPr>
        <p:spPr bwMode="auto">
          <a:xfrm>
            <a:off x="5486400" y="61722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bwMode="auto">
          <a:xfrm>
            <a:off x="5486400" y="43434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02" name="Date Placeholder 78"/>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2DFB8E-F716-4B40-9B92-9FEB2868DA97}"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185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ADD963-DC34-4FB9-A1DC-CC4655938BD2}" type="slidenum">
              <a:rPr lang="en-US" smtClean="0">
                <a:solidFill>
                  <a:srgbClr val="898989"/>
                </a:solidFill>
                <a:latin typeface="Calibri" pitchFamily="34" charset="0"/>
              </a:rPr>
              <a:pPr eaLnBrk="1" hangingPunct="1"/>
              <a:t>62</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8951045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pPr eaLnBrk="1" hangingPunct="1"/>
            <a:r>
              <a:rPr lang="en-US" b="1" smtClean="0"/>
              <a:t>Branch and Bound Stage 4</a:t>
            </a:r>
          </a:p>
        </p:txBody>
      </p:sp>
      <p:sp>
        <p:nvSpPr>
          <p:cNvPr id="19459" name="TextBox 31"/>
          <p:cNvSpPr txBox="1">
            <a:spLocks noChangeArrowheads="1"/>
          </p:cNvSpPr>
          <p:nvPr/>
        </p:nvSpPr>
        <p:spPr bwMode="auto">
          <a:xfrm>
            <a:off x="5715000" y="609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C</a:t>
            </a:r>
            <a:r>
              <a:rPr lang="en-US">
                <a:latin typeface="Calibri" pitchFamily="34" charset="0"/>
              </a:rPr>
              <a:t>AA=12</a:t>
            </a:r>
          </a:p>
        </p:txBody>
      </p:sp>
      <p:grpSp>
        <p:nvGrpSpPr>
          <p:cNvPr id="19460" name="Group 32"/>
          <p:cNvGrpSpPr>
            <a:grpSpLocks/>
          </p:cNvGrpSpPr>
          <p:nvPr/>
        </p:nvGrpSpPr>
        <p:grpSpPr bwMode="auto">
          <a:xfrm>
            <a:off x="5486400" y="5181600"/>
            <a:ext cx="1277938" cy="369888"/>
            <a:chOff x="6629400" y="1981200"/>
            <a:chExt cx="1277285" cy="369332"/>
          </a:xfrm>
        </p:grpSpPr>
        <p:sp>
          <p:nvSpPr>
            <p:cNvPr id="34" name="Oval 33"/>
            <p:cNvSpPr/>
            <p:nvPr/>
          </p:nvSpPr>
          <p:spPr>
            <a:xfrm>
              <a:off x="6629400" y="2057285"/>
              <a:ext cx="228483"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56" name="TextBox 34"/>
            <p:cNvSpPr txBox="1">
              <a:spLocks noChangeArrowheads="1"/>
            </p:cNvSpPr>
            <p:nvPr/>
          </p:nvSpPr>
          <p:spPr bwMode="auto">
            <a:xfrm>
              <a:off x="6858000" y="1981200"/>
              <a:ext cx="1048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B</a:t>
              </a:r>
              <a:r>
                <a:rPr lang="en-US">
                  <a:latin typeface="Calibri" pitchFamily="34" charset="0"/>
                </a:rPr>
                <a:t>CC=10</a:t>
              </a:r>
            </a:p>
          </p:txBody>
        </p:sp>
      </p:grpSp>
      <p:sp>
        <p:nvSpPr>
          <p:cNvPr id="19461" name="TextBox 37"/>
          <p:cNvSpPr txBox="1">
            <a:spLocks noChangeArrowheads="1"/>
          </p:cNvSpPr>
          <p:nvPr/>
        </p:nvSpPr>
        <p:spPr bwMode="auto">
          <a:xfrm>
            <a:off x="5715000" y="4267200"/>
            <a:ext cx="106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A</a:t>
            </a:r>
            <a:r>
              <a:rPr lang="en-US">
                <a:latin typeface="Calibri" pitchFamily="34" charset="0"/>
              </a:rPr>
              <a:t>CC=12</a:t>
            </a:r>
          </a:p>
        </p:txBody>
      </p:sp>
      <p:sp>
        <p:nvSpPr>
          <p:cNvPr id="19462" name="TextBox 40"/>
          <p:cNvSpPr txBox="1">
            <a:spLocks noChangeArrowheads="1"/>
          </p:cNvSpPr>
          <p:nvPr/>
        </p:nvSpPr>
        <p:spPr bwMode="auto">
          <a:xfrm>
            <a:off x="5715000" y="3352800"/>
            <a:ext cx="1049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B</a:t>
            </a:r>
            <a:r>
              <a:rPr lang="en-US" b="1">
                <a:latin typeface="Calibri" pitchFamily="34" charset="0"/>
              </a:rPr>
              <a:t>D</a:t>
            </a:r>
            <a:r>
              <a:rPr lang="en-US">
                <a:latin typeface="Calibri" pitchFamily="34" charset="0"/>
              </a:rPr>
              <a:t>CC=13</a:t>
            </a:r>
          </a:p>
        </p:txBody>
      </p:sp>
      <p:grpSp>
        <p:nvGrpSpPr>
          <p:cNvPr id="19463" name="Group 41"/>
          <p:cNvGrpSpPr>
            <a:grpSpLocks/>
          </p:cNvGrpSpPr>
          <p:nvPr/>
        </p:nvGrpSpPr>
        <p:grpSpPr bwMode="auto">
          <a:xfrm>
            <a:off x="5486400" y="2438400"/>
            <a:ext cx="1284288" cy="369888"/>
            <a:chOff x="6629400" y="1981200"/>
            <a:chExt cx="1283504" cy="369332"/>
          </a:xfrm>
        </p:grpSpPr>
        <p:sp>
          <p:nvSpPr>
            <p:cNvPr id="43" name="Oval 42"/>
            <p:cNvSpPr/>
            <p:nvPr/>
          </p:nvSpPr>
          <p:spPr>
            <a:xfrm>
              <a:off x="6629400" y="2057285"/>
              <a:ext cx="228460"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54" name="TextBox 43"/>
            <p:cNvSpPr txBox="1">
              <a:spLocks noChangeArrowheads="1"/>
            </p:cNvSpPr>
            <p:nvPr/>
          </p:nvSpPr>
          <p:spPr bwMode="auto">
            <a:xfrm>
              <a:off x="6858000" y="1981200"/>
              <a:ext cx="1054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latin typeface="Calibri" pitchFamily="34" charset="0"/>
                </a:rPr>
                <a:t>B</a:t>
              </a:r>
              <a:r>
                <a:rPr lang="en-US" b="1">
                  <a:solidFill>
                    <a:srgbClr val="FF0000"/>
                  </a:solidFill>
                  <a:latin typeface="Calibri" pitchFamily="34" charset="0"/>
                </a:rPr>
                <a:t>C</a:t>
              </a:r>
              <a:r>
                <a:rPr lang="en-US">
                  <a:solidFill>
                    <a:srgbClr val="FF0000"/>
                  </a:solidFill>
                  <a:latin typeface="Calibri" pitchFamily="34" charset="0"/>
                </a:rPr>
                <a:t>DA=12</a:t>
              </a:r>
            </a:p>
          </p:txBody>
        </p:sp>
      </p:grpSp>
      <p:sp>
        <p:nvSpPr>
          <p:cNvPr id="19464" name="TextBox 46"/>
          <p:cNvSpPr txBox="1">
            <a:spLocks noChangeArrowheads="1"/>
          </p:cNvSpPr>
          <p:nvPr/>
        </p:nvSpPr>
        <p:spPr bwMode="auto">
          <a:xfrm>
            <a:off x="5715000" y="1524000"/>
            <a:ext cx="105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B</a:t>
            </a:r>
            <a:r>
              <a:rPr lang="en-US" b="1">
                <a:latin typeface="Calibri" pitchFamily="34" charset="0"/>
              </a:rPr>
              <a:t>A</a:t>
            </a:r>
            <a:r>
              <a:rPr lang="en-US">
                <a:latin typeface="Calibri" pitchFamily="34" charset="0"/>
              </a:rPr>
              <a:t>DC=13</a:t>
            </a:r>
          </a:p>
        </p:txBody>
      </p:sp>
      <p:sp>
        <p:nvSpPr>
          <p:cNvPr id="19465" name="TextBox 49"/>
          <p:cNvSpPr txBox="1">
            <a:spLocks noChangeArrowheads="1"/>
          </p:cNvSpPr>
          <p:nvPr/>
        </p:nvSpPr>
        <p:spPr bwMode="auto">
          <a:xfrm>
            <a:off x="2971800" y="1524000"/>
            <a:ext cx="105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A</a:t>
            </a:r>
            <a:r>
              <a:rPr lang="en-US">
                <a:latin typeface="Calibri" pitchFamily="34" charset="0"/>
              </a:rPr>
              <a:t>CDC=14</a:t>
            </a:r>
          </a:p>
        </p:txBody>
      </p:sp>
      <p:grpSp>
        <p:nvGrpSpPr>
          <p:cNvPr id="19466" name="Group 50"/>
          <p:cNvGrpSpPr>
            <a:grpSpLocks/>
          </p:cNvGrpSpPr>
          <p:nvPr/>
        </p:nvGrpSpPr>
        <p:grpSpPr bwMode="auto">
          <a:xfrm>
            <a:off x="2743200" y="2438400"/>
            <a:ext cx="1165225" cy="369888"/>
            <a:chOff x="6629400" y="1981200"/>
            <a:chExt cx="1165075" cy="369332"/>
          </a:xfrm>
        </p:grpSpPr>
        <p:sp>
          <p:nvSpPr>
            <p:cNvPr id="52" name="Oval 51"/>
            <p:cNvSpPr/>
            <p:nvPr/>
          </p:nvSpPr>
          <p:spPr>
            <a:xfrm>
              <a:off x="6629400" y="2057285"/>
              <a:ext cx="228571"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52" name="TextBox 52"/>
            <p:cNvSpPr txBox="1">
              <a:spLocks noChangeArrowheads="1"/>
            </p:cNvSpPr>
            <p:nvPr/>
          </p:nvSpPr>
          <p:spPr bwMode="auto">
            <a:xfrm>
              <a:off x="6858000" y="1981200"/>
              <a:ext cx="93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B</a:t>
              </a:r>
              <a:r>
                <a:rPr lang="en-US">
                  <a:latin typeface="Calibri" pitchFamily="34" charset="0"/>
                </a:rPr>
                <a:t>CDC=9</a:t>
              </a:r>
            </a:p>
          </p:txBody>
        </p:sp>
      </p:grpSp>
      <p:sp>
        <p:nvSpPr>
          <p:cNvPr id="19467" name="TextBox 55"/>
          <p:cNvSpPr txBox="1">
            <a:spLocks noChangeArrowheads="1"/>
          </p:cNvSpPr>
          <p:nvPr/>
        </p:nvSpPr>
        <p:spPr bwMode="auto">
          <a:xfrm>
            <a:off x="2971800" y="4267200"/>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C</a:t>
            </a:r>
            <a:r>
              <a:rPr lang="en-US">
                <a:latin typeface="Calibri" pitchFamily="34" charset="0"/>
              </a:rPr>
              <a:t>BDA=13</a:t>
            </a:r>
          </a:p>
        </p:txBody>
      </p:sp>
      <p:grpSp>
        <p:nvGrpSpPr>
          <p:cNvPr id="19468" name="Group 56"/>
          <p:cNvGrpSpPr>
            <a:grpSpLocks/>
          </p:cNvGrpSpPr>
          <p:nvPr/>
        </p:nvGrpSpPr>
        <p:grpSpPr bwMode="auto">
          <a:xfrm>
            <a:off x="2743200" y="5181600"/>
            <a:ext cx="1158875" cy="369888"/>
            <a:chOff x="6629400" y="1981200"/>
            <a:chExt cx="1158663" cy="369332"/>
          </a:xfrm>
        </p:grpSpPr>
        <p:sp>
          <p:nvSpPr>
            <p:cNvPr id="58" name="Oval 57"/>
            <p:cNvSpPr/>
            <p:nvPr/>
          </p:nvSpPr>
          <p:spPr>
            <a:xfrm>
              <a:off x="6629400" y="2057285"/>
              <a:ext cx="228558"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50" name="TextBox 58"/>
            <p:cNvSpPr txBox="1">
              <a:spLocks noChangeArrowheads="1"/>
            </p:cNvSpPr>
            <p:nvPr/>
          </p:nvSpPr>
          <p:spPr bwMode="auto">
            <a:xfrm>
              <a:off x="6858000" y="1981200"/>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D</a:t>
              </a:r>
              <a:r>
                <a:rPr lang="en-US">
                  <a:latin typeface="Calibri" pitchFamily="34" charset="0"/>
                </a:rPr>
                <a:t>CCC=8</a:t>
              </a:r>
            </a:p>
          </p:txBody>
        </p:sp>
      </p:grpSp>
      <p:grpSp>
        <p:nvGrpSpPr>
          <p:cNvPr id="19469" name="Group 59"/>
          <p:cNvGrpSpPr>
            <a:grpSpLocks/>
          </p:cNvGrpSpPr>
          <p:nvPr/>
        </p:nvGrpSpPr>
        <p:grpSpPr bwMode="auto">
          <a:xfrm>
            <a:off x="914400" y="3429000"/>
            <a:ext cx="381000" cy="369888"/>
            <a:chOff x="6629400" y="1981201"/>
            <a:chExt cx="381808" cy="368777"/>
          </a:xfrm>
        </p:grpSpPr>
        <p:sp>
          <p:nvSpPr>
            <p:cNvPr id="61" name="Oval 60"/>
            <p:cNvSpPr/>
            <p:nvPr/>
          </p:nvSpPr>
          <p:spPr>
            <a:xfrm>
              <a:off x="6629400" y="2057172"/>
              <a:ext cx="229085" cy="2279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48" name="TextBox 61"/>
            <p:cNvSpPr txBox="1">
              <a:spLocks noChangeArrowheads="1"/>
            </p:cNvSpPr>
            <p:nvPr/>
          </p:nvSpPr>
          <p:spPr bwMode="auto">
            <a:xfrm>
              <a:off x="6826217" y="1981201"/>
              <a:ext cx="184991"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grpSp>
      <p:cxnSp>
        <p:nvCxnSpPr>
          <p:cNvPr id="64" name="Straight Connector 63"/>
          <p:cNvCxnSpPr>
            <a:stCxn id="61" idx="0"/>
          </p:cNvCxnSpPr>
          <p:nvPr/>
        </p:nvCxnSpPr>
        <p:spPr>
          <a:xfrm rot="5400000" flipH="1" flipV="1">
            <a:off x="1047750" y="1776413"/>
            <a:ext cx="1709737" cy="1747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1" idx="0"/>
            <a:endCxn id="52" idx="2"/>
          </p:cNvCxnSpPr>
          <p:nvPr/>
        </p:nvCxnSpPr>
        <p:spPr>
          <a:xfrm rot="5400000" flipH="1" flipV="1">
            <a:off x="1447800" y="2209800"/>
            <a:ext cx="8763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1" idx="4"/>
          </p:cNvCxnSpPr>
          <p:nvPr/>
        </p:nvCxnSpPr>
        <p:spPr>
          <a:xfrm rot="16200000" flipH="1">
            <a:off x="1524000" y="3238500"/>
            <a:ext cx="7239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1" idx="4"/>
            <a:endCxn id="58" idx="2"/>
          </p:cNvCxnSpPr>
          <p:nvPr/>
        </p:nvCxnSpPr>
        <p:spPr>
          <a:xfrm rot="16200000" flipH="1">
            <a:off x="1066800" y="3695700"/>
            <a:ext cx="16383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9550" idx="3"/>
          </p:cNvCxnSpPr>
          <p:nvPr/>
        </p:nvCxnSpPr>
        <p:spPr>
          <a:xfrm flipV="1">
            <a:off x="3902075" y="4457700"/>
            <a:ext cx="1584325" cy="90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9550" idx="3"/>
            <a:endCxn id="34" idx="2"/>
          </p:cNvCxnSpPr>
          <p:nvPr/>
        </p:nvCxnSpPr>
        <p:spPr>
          <a:xfrm>
            <a:off x="3902075" y="5365750"/>
            <a:ext cx="158432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9550" idx="3"/>
          </p:cNvCxnSpPr>
          <p:nvPr/>
        </p:nvCxnSpPr>
        <p:spPr>
          <a:xfrm>
            <a:off x="3902075" y="5365750"/>
            <a:ext cx="1617663" cy="839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9552" idx="3"/>
          </p:cNvCxnSpPr>
          <p:nvPr/>
        </p:nvCxnSpPr>
        <p:spPr>
          <a:xfrm>
            <a:off x="3908425" y="2622550"/>
            <a:ext cx="1611313" cy="839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9552" idx="3"/>
            <a:endCxn id="43" idx="2"/>
          </p:cNvCxnSpPr>
          <p:nvPr/>
        </p:nvCxnSpPr>
        <p:spPr>
          <a:xfrm>
            <a:off x="3908425" y="2622550"/>
            <a:ext cx="157797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9552" idx="3"/>
          </p:cNvCxnSpPr>
          <p:nvPr/>
        </p:nvCxnSpPr>
        <p:spPr>
          <a:xfrm flipV="1">
            <a:off x="3908425" y="1714500"/>
            <a:ext cx="1577975" cy="908050"/>
          </a:xfrm>
          <a:prstGeom prst="line">
            <a:avLst/>
          </a:prstGeom>
        </p:spPr>
        <p:style>
          <a:lnRef idx="1">
            <a:schemeClr val="accent1"/>
          </a:lnRef>
          <a:fillRef idx="0">
            <a:schemeClr val="accent1"/>
          </a:fillRef>
          <a:effectRef idx="0">
            <a:schemeClr val="accent1"/>
          </a:effectRef>
          <a:fontRef idx="minor">
            <a:schemeClr val="tx1"/>
          </a:fontRef>
        </p:style>
      </p:cxnSp>
      <p:sp>
        <p:nvSpPr>
          <p:cNvPr id="19480" name="TextBox 90"/>
          <p:cNvSpPr txBox="1">
            <a:spLocks noChangeArrowheads="1"/>
          </p:cNvSpPr>
          <p:nvPr/>
        </p:nvSpPr>
        <p:spPr bwMode="auto">
          <a:xfrm>
            <a:off x="7315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3</a:t>
            </a:r>
          </a:p>
        </p:txBody>
      </p:sp>
      <p:sp>
        <p:nvSpPr>
          <p:cNvPr id="19481" name="TextBox 91"/>
          <p:cNvSpPr txBox="1">
            <a:spLocks noChangeArrowheads="1"/>
          </p:cNvSpPr>
          <p:nvPr/>
        </p:nvSpPr>
        <p:spPr bwMode="auto">
          <a:xfrm>
            <a:off x="5486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2</a:t>
            </a:r>
          </a:p>
        </p:txBody>
      </p:sp>
      <p:sp>
        <p:nvSpPr>
          <p:cNvPr id="19482" name="TextBox 92"/>
          <p:cNvSpPr txBox="1">
            <a:spLocks noChangeArrowheads="1"/>
          </p:cNvSpPr>
          <p:nvPr/>
        </p:nvSpPr>
        <p:spPr bwMode="auto">
          <a:xfrm>
            <a:off x="2743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1</a:t>
            </a:r>
          </a:p>
        </p:txBody>
      </p:sp>
      <p:sp>
        <p:nvSpPr>
          <p:cNvPr id="19483" name="TextBox 95"/>
          <p:cNvSpPr txBox="1">
            <a:spLocks noChangeArrowheads="1"/>
          </p:cNvSpPr>
          <p:nvPr/>
        </p:nvSpPr>
        <p:spPr bwMode="auto">
          <a:xfrm>
            <a:off x="914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0</a:t>
            </a:r>
          </a:p>
        </p:txBody>
      </p:sp>
      <p:sp>
        <p:nvSpPr>
          <p:cNvPr id="19484" name="TextBox 96"/>
          <p:cNvSpPr txBox="1">
            <a:spLocks noChangeArrowheads="1"/>
          </p:cNvSpPr>
          <p:nvPr/>
        </p:nvSpPr>
        <p:spPr bwMode="auto">
          <a:xfrm>
            <a:off x="381000" y="1600200"/>
            <a:ext cx="127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Calibri" pitchFamily="34" charset="0"/>
              </a:rPr>
              <a:t>Incumbent </a:t>
            </a:r>
          </a:p>
          <a:p>
            <a:pPr eaLnBrk="1" hangingPunct="1"/>
            <a:r>
              <a:rPr lang="en-US" b="1">
                <a:solidFill>
                  <a:srgbClr val="FF0000"/>
                </a:solidFill>
                <a:latin typeface="Calibri" pitchFamily="34" charset="0"/>
              </a:rPr>
              <a:t>(best </a:t>
            </a:r>
          </a:p>
          <a:p>
            <a:pPr eaLnBrk="1" hangingPunct="1"/>
            <a:r>
              <a:rPr lang="en-US" b="1">
                <a:solidFill>
                  <a:srgbClr val="FF0000"/>
                </a:solidFill>
                <a:latin typeface="Calibri" pitchFamily="34" charset="0"/>
              </a:rPr>
              <a:t>complete) </a:t>
            </a:r>
          </a:p>
          <a:p>
            <a:pPr eaLnBrk="1" hangingPunct="1"/>
            <a:r>
              <a:rPr lang="en-US" b="1">
                <a:solidFill>
                  <a:srgbClr val="FF0000"/>
                </a:solidFill>
                <a:latin typeface="Calibri" pitchFamily="34" charset="0"/>
              </a:rPr>
              <a:t>solution</a:t>
            </a:r>
          </a:p>
          <a:p>
            <a:pPr eaLnBrk="1" hangingPunct="1"/>
            <a:r>
              <a:rPr lang="en-US">
                <a:solidFill>
                  <a:srgbClr val="FF0000"/>
                </a:solidFill>
                <a:latin typeface="Calibri" pitchFamily="34" charset="0"/>
              </a:rPr>
              <a:t>BCDA = 12</a:t>
            </a:r>
          </a:p>
        </p:txBody>
      </p:sp>
      <p:graphicFrame>
        <p:nvGraphicFramePr>
          <p:cNvPr id="99" name="Table 98"/>
          <p:cNvGraphicFramePr>
            <a:graphicFrameLocks noGrp="1"/>
          </p:cNvGraphicFramePr>
          <p:nvPr/>
        </p:nvGraphicFramePr>
        <p:xfrm>
          <a:off x="6858000" y="1828800"/>
          <a:ext cx="1981200" cy="2001840"/>
        </p:xfrm>
        <a:graphic>
          <a:graphicData uri="http://schemas.openxmlformats.org/drawingml/2006/table">
            <a:tbl>
              <a:tblPr/>
              <a:tblGrid>
                <a:gridCol w="352425"/>
                <a:gridCol w="328613"/>
                <a:gridCol w="328612"/>
                <a:gridCol w="328613"/>
                <a:gridCol w="642937"/>
              </a:tblGrid>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04" name="Oval 103"/>
          <p:cNvSpPr/>
          <p:nvPr/>
        </p:nvSpPr>
        <p:spPr>
          <a:xfrm>
            <a:off x="2743200" y="16002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524" name="Group 66"/>
          <p:cNvGrpSpPr>
            <a:grpSpLocks/>
          </p:cNvGrpSpPr>
          <p:nvPr/>
        </p:nvGrpSpPr>
        <p:grpSpPr bwMode="auto">
          <a:xfrm>
            <a:off x="457200" y="5029200"/>
            <a:ext cx="1208088" cy="369888"/>
            <a:chOff x="457200" y="4800600"/>
            <a:chExt cx="1208088" cy="369888"/>
          </a:xfrm>
        </p:grpSpPr>
        <p:sp>
          <p:nvSpPr>
            <p:cNvPr id="7" name="Oval 6"/>
            <p:cNvSpPr/>
            <p:nvPr/>
          </p:nvSpPr>
          <p:spPr>
            <a:xfrm>
              <a:off x="457200" y="48768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46" name="TextBox 104"/>
            <p:cNvSpPr txBox="1">
              <a:spLocks noChangeArrowheads="1"/>
            </p:cNvSpPr>
            <p:nvPr/>
          </p:nvSpPr>
          <p:spPr bwMode="auto">
            <a:xfrm>
              <a:off x="685800" y="48006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a:t>
              </a:r>
            </a:p>
          </p:txBody>
        </p:sp>
      </p:grpSp>
      <p:sp>
        <p:nvSpPr>
          <p:cNvPr id="106" name="Oval 105"/>
          <p:cNvSpPr/>
          <p:nvPr/>
        </p:nvSpPr>
        <p:spPr>
          <a:xfrm>
            <a:off x="5486400" y="25146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07" name="Oval 106"/>
          <p:cNvSpPr/>
          <p:nvPr/>
        </p:nvSpPr>
        <p:spPr>
          <a:xfrm>
            <a:off x="5486400" y="34290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8" name="Oval 107"/>
          <p:cNvSpPr/>
          <p:nvPr/>
        </p:nvSpPr>
        <p:spPr>
          <a:xfrm>
            <a:off x="5486400" y="43434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9" name="Oval 108"/>
          <p:cNvSpPr/>
          <p:nvPr/>
        </p:nvSpPr>
        <p:spPr>
          <a:xfrm>
            <a:off x="5486400" y="61722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529" name="Group 59"/>
          <p:cNvGrpSpPr>
            <a:grpSpLocks/>
          </p:cNvGrpSpPr>
          <p:nvPr/>
        </p:nvGrpSpPr>
        <p:grpSpPr bwMode="auto">
          <a:xfrm>
            <a:off x="457200" y="5486400"/>
            <a:ext cx="1260475" cy="369888"/>
            <a:chOff x="457200" y="5486400"/>
            <a:chExt cx="1260475" cy="369888"/>
          </a:xfrm>
        </p:grpSpPr>
        <p:sp>
          <p:nvSpPr>
            <p:cNvPr id="5" name="Oval 4"/>
            <p:cNvSpPr/>
            <p:nvPr/>
          </p:nvSpPr>
          <p:spPr>
            <a:xfrm>
              <a:off x="457200" y="55626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44" name="TextBox 111"/>
            <p:cNvSpPr txBox="1">
              <a:spLocks noChangeArrowheads="1"/>
            </p:cNvSpPr>
            <p:nvPr/>
          </p:nvSpPr>
          <p:spPr bwMode="auto">
            <a:xfrm>
              <a:off x="685800" y="548640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FEASIBLE</a:t>
              </a:r>
            </a:p>
          </p:txBody>
        </p:sp>
      </p:grpSp>
      <p:sp>
        <p:nvSpPr>
          <p:cNvPr id="63" name="Oval 62"/>
          <p:cNvSpPr/>
          <p:nvPr/>
        </p:nvSpPr>
        <p:spPr>
          <a:xfrm>
            <a:off x="457200" y="6019800"/>
            <a:ext cx="228600" cy="228600"/>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31" name="TextBox 111"/>
          <p:cNvSpPr txBox="1">
            <a:spLocks noChangeArrowheads="1"/>
          </p:cNvSpPr>
          <p:nvPr/>
        </p:nvSpPr>
        <p:spPr bwMode="auto">
          <a:xfrm>
            <a:off x="685800" y="5943600"/>
            <a:ext cx="1189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 &amp;</a:t>
            </a:r>
          </a:p>
          <a:p>
            <a:pPr eaLnBrk="1" hangingPunct="1"/>
            <a:r>
              <a:rPr lang="en-US">
                <a:latin typeface="Calibri" pitchFamily="34" charset="0"/>
              </a:rPr>
              <a:t>FESIBLE</a:t>
            </a:r>
          </a:p>
        </p:txBody>
      </p:sp>
      <p:sp>
        <p:nvSpPr>
          <p:cNvPr id="19532" name="TextBox 66"/>
          <p:cNvSpPr txBox="1">
            <a:spLocks noChangeArrowheads="1"/>
          </p:cNvSpPr>
          <p:nvPr/>
        </p:nvSpPr>
        <p:spPr bwMode="auto">
          <a:xfrm>
            <a:off x="6934200" y="4343400"/>
            <a:ext cx="175577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Pruned as &gt; </a:t>
            </a:r>
            <a:r>
              <a:rPr lang="en-US">
                <a:solidFill>
                  <a:srgbClr val="FF0000"/>
                </a:solidFill>
              </a:rPr>
              <a:t>12</a:t>
            </a:r>
          </a:p>
        </p:txBody>
      </p:sp>
      <p:sp>
        <p:nvSpPr>
          <p:cNvPr id="19533" name="TextBox 68"/>
          <p:cNvSpPr txBox="1">
            <a:spLocks noChangeArrowheads="1"/>
          </p:cNvSpPr>
          <p:nvPr/>
        </p:nvSpPr>
        <p:spPr bwMode="auto">
          <a:xfrm>
            <a:off x="7010400" y="6172200"/>
            <a:ext cx="175577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Pruned as &gt; </a:t>
            </a:r>
            <a:r>
              <a:rPr lang="en-US">
                <a:solidFill>
                  <a:srgbClr val="FF0000"/>
                </a:solidFill>
              </a:rPr>
              <a:t>12</a:t>
            </a:r>
          </a:p>
        </p:txBody>
      </p:sp>
      <p:sp>
        <p:nvSpPr>
          <p:cNvPr id="71" name="Oval 70"/>
          <p:cNvSpPr/>
          <p:nvPr/>
        </p:nvSpPr>
        <p:spPr>
          <a:xfrm>
            <a:off x="2743200" y="4343400"/>
            <a:ext cx="228600" cy="228600"/>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35" name="TextBox 72"/>
          <p:cNvSpPr txBox="1">
            <a:spLocks noChangeArrowheads="1"/>
          </p:cNvSpPr>
          <p:nvPr/>
        </p:nvSpPr>
        <p:spPr bwMode="auto">
          <a:xfrm>
            <a:off x="2816225" y="3276600"/>
            <a:ext cx="1755775" cy="6461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Feasible but </a:t>
            </a:r>
          </a:p>
          <a:p>
            <a:pPr eaLnBrk="1" hangingPunct="1"/>
            <a:r>
              <a:rPr lang="en-US" dirty="0"/>
              <a:t>Pruned as &gt; </a:t>
            </a:r>
            <a:r>
              <a:rPr lang="en-US" dirty="0">
                <a:solidFill>
                  <a:srgbClr val="FF0000"/>
                </a:solidFill>
              </a:rPr>
              <a:t>12</a:t>
            </a:r>
          </a:p>
        </p:txBody>
      </p:sp>
      <p:cxnSp>
        <p:nvCxnSpPr>
          <p:cNvPr id="77" name="Straight Arrow Connector 76"/>
          <p:cNvCxnSpPr>
            <a:stCxn id="19535" idx="2"/>
            <a:endCxn id="71" idx="0"/>
          </p:cNvCxnSpPr>
          <p:nvPr/>
        </p:nvCxnSpPr>
        <p:spPr>
          <a:xfrm rot="5400000">
            <a:off x="3065463" y="3714750"/>
            <a:ext cx="420687" cy="8366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37" name="TextBox 84"/>
          <p:cNvSpPr txBox="1">
            <a:spLocks noChangeArrowheads="1"/>
          </p:cNvSpPr>
          <p:nvPr/>
        </p:nvSpPr>
        <p:spPr bwMode="auto">
          <a:xfrm>
            <a:off x="7543800" y="5257800"/>
            <a:ext cx="118427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promising</a:t>
            </a:r>
          </a:p>
        </p:txBody>
      </p:sp>
      <p:cxnSp>
        <p:nvCxnSpPr>
          <p:cNvPr id="88" name="Straight Arrow Connector 87"/>
          <p:cNvCxnSpPr>
            <a:stCxn id="19537" idx="1"/>
            <a:endCxn id="19556" idx="3"/>
          </p:cNvCxnSpPr>
          <p:nvPr/>
        </p:nvCxnSpPr>
        <p:spPr>
          <a:xfrm rot="10800000">
            <a:off x="6764338" y="5367338"/>
            <a:ext cx="779462" cy="746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5486400" y="1600200"/>
            <a:ext cx="228600" cy="228600"/>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540" name="Date Placeholder 8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FB6371-FB29-4E63-BB7F-068E94550361}"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195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7CA3DF-4BD3-46F6-B8A8-FB063B36831D}" type="slidenum">
              <a:rPr lang="en-US" smtClean="0">
                <a:solidFill>
                  <a:srgbClr val="898989"/>
                </a:solidFill>
                <a:latin typeface="Calibri" pitchFamily="34" charset="0"/>
              </a:rPr>
              <a:pPr eaLnBrk="1" hangingPunct="1"/>
              <a:t>63</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255863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US" b="1" smtClean="0"/>
              <a:t>Branch and Bound Stage 5</a:t>
            </a:r>
          </a:p>
        </p:txBody>
      </p:sp>
      <p:sp>
        <p:nvSpPr>
          <p:cNvPr id="20483" name="TextBox 25"/>
          <p:cNvSpPr txBox="1">
            <a:spLocks noChangeArrowheads="1"/>
          </p:cNvSpPr>
          <p:nvPr/>
        </p:nvSpPr>
        <p:spPr bwMode="auto">
          <a:xfrm>
            <a:off x="7596188" y="4278313"/>
            <a:ext cx="1065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latin typeface="Calibri" pitchFamily="34" charset="0"/>
              </a:rPr>
              <a:t>DB</a:t>
            </a:r>
            <a:r>
              <a:rPr lang="en-US" b="1">
                <a:solidFill>
                  <a:srgbClr val="FF0000"/>
                </a:solidFill>
                <a:latin typeface="Calibri" pitchFamily="34" charset="0"/>
              </a:rPr>
              <a:t>A</a:t>
            </a:r>
            <a:r>
              <a:rPr lang="en-US">
                <a:solidFill>
                  <a:srgbClr val="FF0000"/>
                </a:solidFill>
                <a:latin typeface="Calibri" pitchFamily="34" charset="0"/>
              </a:rPr>
              <a:t>C=11</a:t>
            </a:r>
          </a:p>
        </p:txBody>
      </p:sp>
      <p:sp>
        <p:nvSpPr>
          <p:cNvPr id="20484" name="TextBox 28"/>
          <p:cNvSpPr txBox="1">
            <a:spLocks noChangeArrowheads="1"/>
          </p:cNvSpPr>
          <p:nvPr/>
        </p:nvSpPr>
        <p:spPr bwMode="auto">
          <a:xfrm>
            <a:off x="7596188" y="5878513"/>
            <a:ext cx="1058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DB</a:t>
            </a:r>
            <a:r>
              <a:rPr lang="en-US" b="1">
                <a:latin typeface="Calibri" pitchFamily="34" charset="0"/>
              </a:rPr>
              <a:t>C</a:t>
            </a:r>
            <a:r>
              <a:rPr lang="en-US">
                <a:latin typeface="Calibri" pitchFamily="34" charset="0"/>
              </a:rPr>
              <a:t>A=13</a:t>
            </a:r>
          </a:p>
        </p:txBody>
      </p:sp>
      <p:sp>
        <p:nvSpPr>
          <p:cNvPr id="20485" name="TextBox 31"/>
          <p:cNvSpPr txBox="1">
            <a:spLocks noChangeArrowheads="1"/>
          </p:cNvSpPr>
          <p:nvPr/>
        </p:nvSpPr>
        <p:spPr bwMode="auto">
          <a:xfrm>
            <a:off x="5715000" y="609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C</a:t>
            </a:r>
            <a:r>
              <a:rPr lang="en-US">
                <a:latin typeface="Calibri" pitchFamily="34" charset="0"/>
              </a:rPr>
              <a:t>AA=12</a:t>
            </a:r>
          </a:p>
        </p:txBody>
      </p:sp>
      <p:grpSp>
        <p:nvGrpSpPr>
          <p:cNvPr id="20486" name="Group 32"/>
          <p:cNvGrpSpPr>
            <a:grpSpLocks/>
          </p:cNvGrpSpPr>
          <p:nvPr/>
        </p:nvGrpSpPr>
        <p:grpSpPr bwMode="auto">
          <a:xfrm>
            <a:off x="5486400" y="5181600"/>
            <a:ext cx="1277938" cy="369888"/>
            <a:chOff x="6629400" y="1981200"/>
            <a:chExt cx="1277285" cy="369332"/>
          </a:xfrm>
        </p:grpSpPr>
        <p:sp>
          <p:nvSpPr>
            <p:cNvPr id="34" name="Oval 33"/>
            <p:cNvSpPr/>
            <p:nvPr/>
          </p:nvSpPr>
          <p:spPr>
            <a:xfrm>
              <a:off x="6629400" y="2057285"/>
              <a:ext cx="228483"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82" name="TextBox 34"/>
            <p:cNvSpPr txBox="1">
              <a:spLocks noChangeArrowheads="1"/>
            </p:cNvSpPr>
            <p:nvPr/>
          </p:nvSpPr>
          <p:spPr bwMode="auto">
            <a:xfrm>
              <a:off x="6858000" y="1981200"/>
              <a:ext cx="1048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B</a:t>
              </a:r>
              <a:r>
                <a:rPr lang="en-US">
                  <a:latin typeface="Calibri" pitchFamily="34" charset="0"/>
                </a:rPr>
                <a:t>CC=10</a:t>
              </a:r>
            </a:p>
          </p:txBody>
        </p:sp>
      </p:grpSp>
      <p:sp>
        <p:nvSpPr>
          <p:cNvPr id="20487" name="TextBox 37"/>
          <p:cNvSpPr txBox="1">
            <a:spLocks noChangeArrowheads="1"/>
          </p:cNvSpPr>
          <p:nvPr/>
        </p:nvSpPr>
        <p:spPr bwMode="auto">
          <a:xfrm>
            <a:off x="5715000" y="4267200"/>
            <a:ext cx="106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D</a:t>
            </a:r>
            <a:r>
              <a:rPr lang="en-US" b="1">
                <a:latin typeface="Calibri" pitchFamily="34" charset="0"/>
              </a:rPr>
              <a:t>A</a:t>
            </a:r>
            <a:r>
              <a:rPr lang="en-US">
                <a:latin typeface="Calibri" pitchFamily="34" charset="0"/>
              </a:rPr>
              <a:t>CC=12</a:t>
            </a:r>
          </a:p>
        </p:txBody>
      </p:sp>
      <p:sp>
        <p:nvSpPr>
          <p:cNvPr id="20488" name="TextBox 40"/>
          <p:cNvSpPr txBox="1">
            <a:spLocks noChangeArrowheads="1"/>
          </p:cNvSpPr>
          <p:nvPr/>
        </p:nvSpPr>
        <p:spPr bwMode="auto">
          <a:xfrm>
            <a:off x="5715000" y="3352800"/>
            <a:ext cx="1049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B</a:t>
            </a:r>
            <a:r>
              <a:rPr lang="en-US" b="1">
                <a:latin typeface="Calibri" pitchFamily="34" charset="0"/>
              </a:rPr>
              <a:t>D</a:t>
            </a:r>
            <a:r>
              <a:rPr lang="en-US">
                <a:latin typeface="Calibri" pitchFamily="34" charset="0"/>
              </a:rPr>
              <a:t>CC=13</a:t>
            </a:r>
          </a:p>
        </p:txBody>
      </p:sp>
      <p:sp>
        <p:nvSpPr>
          <p:cNvPr id="20489" name="TextBox 43"/>
          <p:cNvSpPr txBox="1">
            <a:spLocks noChangeArrowheads="1"/>
          </p:cNvSpPr>
          <p:nvPr/>
        </p:nvSpPr>
        <p:spPr bwMode="auto">
          <a:xfrm>
            <a:off x="5715000" y="2438400"/>
            <a:ext cx="105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B</a:t>
            </a:r>
            <a:r>
              <a:rPr lang="en-US" b="1">
                <a:latin typeface="Calibri" pitchFamily="34" charset="0"/>
              </a:rPr>
              <a:t>C</a:t>
            </a:r>
            <a:r>
              <a:rPr lang="en-US">
                <a:latin typeface="Calibri" pitchFamily="34" charset="0"/>
              </a:rPr>
              <a:t>DA=12</a:t>
            </a:r>
          </a:p>
        </p:txBody>
      </p:sp>
      <p:sp>
        <p:nvSpPr>
          <p:cNvPr id="20490" name="TextBox 46"/>
          <p:cNvSpPr txBox="1">
            <a:spLocks noChangeArrowheads="1"/>
          </p:cNvSpPr>
          <p:nvPr/>
        </p:nvSpPr>
        <p:spPr bwMode="auto">
          <a:xfrm>
            <a:off x="5715000" y="1524000"/>
            <a:ext cx="105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B</a:t>
            </a:r>
            <a:r>
              <a:rPr lang="en-US" b="1">
                <a:latin typeface="Calibri" pitchFamily="34" charset="0"/>
              </a:rPr>
              <a:t>A</a:t>
            </a:r>
            <a:r>
              <a:rPr lang="en-US">
                <a:latin typeface="Calibri" pitchFamily="34" charset="0"/>
              </a:rPr>
              <a:t>DC=13</a:t>
            </a:r>
          </a:p>
        </p:txBody>
      </p:sp>
      <p:sp>
        <p:nvSpPr>
          <p:cNvPr id="20491" name="TextBox 49"/>
          <p:cNvSpPr txBox="1">
            <a:spLocks noChangeArrowheads="1"/>
          </p:cNvSpPr>
          <p:nvPr/>
        </p:nvSpPr>
        <p:spPr bwMode="auto">
          <a:xfrm>
            <a:off x="2971800" y="1524000"/>
            <a:ext cx="105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A</a:t>
            </a:r>
            <a:r>
              <a:rPr lang="en-US">
                <a:latin typeface="Calibri" pitchFamily="34" charset="0"/>
              </a:rPr>
              <a:t>CDC=14</a:t>
            </a:r>
          </a:p>
        </p:txBody>
      </p:sp>
      <p:grpSp>
        <p:nvGrpSpPr>
          <p:cNvPr id="20492" name="Group 50"/>
          <p:cNvGrpSpPr>
            <a:grpSpLocks/>
          </p:cNvGrpSpPr>
          <p:nvPr/>
        </p:nvGrpSpPr>
        <p:grpSpPr bwMode="auto">
          <a:xfrm>
            <a:off x="2743200" y="2438400"/>
            <a:ext cx="1165225" cy="369888"/>
            <a:chOff x="6629400" y="1981200"/>
            <a:chExt cx="1165075" cy="369332"/>
          </a:xfrm>
        </p:grpSpPr>
        <p:sp>
          <p:nvSpPr>
            <p:cNvPr id="52" name="Oval 51"/>
            <p:cNvSpPr/>
            <p:nvPr/>
          </p:nvSpPr>
          <p:spPr>
            <a:xfrm>
              <a:off x="6629400" y="2057285"/>
              <a:ext cx="228571"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80" name="TextBox 52"/>
            <p:cNvSpPr txBox="1">
              <a:spLocks noChangeArrowheads="1"/>
            </p:cNvSpPr>
            <p:nvPr/>
          </p:nvSpPr>
          <p:spPr bwMode="auto">
            <a:xfrm>
              <a:off x="6858000" y="1981200"/>
              <a:ext cx="93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B</a:t>
              </a:r>
              <a:r>
                <a:rPr lang="en-US">
                  <a:latin typeface="Calibri" pitchFamily="34" charset="0"/>
                </a:rPr>
                <a:t>CDC=9</a:t>
              </a:r>
            </a:p>
          </p:txBody>
        </p:sp>
      </p:grpSp>
      <p:grpSp>
        <p:nvGrpSpPr>
          <p:cNvPr id="20493" name="Group 53"/>
          <p:cNvGrpSpPr>
            <a:grpSpLocks/>
          </p:cNvGrpSpPr>
          <p:nvPr/>
        </p:nvGrpSpPr>
        <p:grpSpPr bwMode="auto">
          <a:xfrm>
            <a:off x="2743200" y="4267200"/>
            <a:ext cx="1284288" cy="369888"/>
            <a:chOff x="6629400" y="1981200"/>
            <a:chExt cx="1283504" cy="369332"/>
          </a:xfrm>
        </p:grpSpPr>
        <p:sp>
          <p:nvSpPr>
            <p:cNvPr id="55" name="Oval 54"/>
            <p:cNvSpPr/>
            <p:nvPr/>
          </p:nvSpPr>
          <p:spPr>
            <a:xfrm>
              <a:off x="6629400" y="2057285"/>
              <a:ext cx="228460"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78" name="TextBox 55"/>
            <p:cNvSpPr txBox="1">
              <a:spLocks noChangeArrowheads="1"/>
            </p:cNvSpPr>
            <p:nvPr/>
          </p:nvSpPr>
          <p:spPr bwMode="auto">
            <a:xfrm>
              <a:off x="6858000" y="1981200"/>
              <a:ext cx="1054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C</a:t>
              </a:r>
              <a:r>
                <a:rPr lang="en-US">
                  <a:latin typeface="Calibri" pitchFamily="34" charset="0"/>
                </a:rPr>
                <a:t>BDA=13</a:t>
              </a:r>
            </a:p>
          </p:txBody>
        </p:sp>
      </p:grpSp>
      <p:grpSp>
        <p:nvGrpSpPr>
          <p:cNvPr id="20494" name="Group 56"/>
          <p:cNvGrpSpPr>
            <a:grpSpLocks/>
          </p:cNvGrpSpPr>
          <p:nvPr/>
        </p:nvGrpSpPr>
        <p:grpSpPr bwMode="auto">
          <a:xfrm>
            <a:off x="2743200" y="5181600"/>
            <a:ext cx="1158875" cy="369888"/>
            <a:chOff x="6629400" y="1981200"/>
            <a:chExt cx="1158663" cy="369332"/>
          </a:xfrm>
        </p:grpSpPr>
        <p:sp>
          <p:nvSpPr>
            <p:cNvPr id="58" name="Oval 57"/>
            <p:cNvSpPr/>
            <p:nvPr/>
          </p:nvSpPr>
          <p:spPr>
            <a:xfrm>
              <a:off x="6629400" y="2057285"/>
              <a:ext cx="228558" cy="228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76" name="TextBox 58"/>
            <p:cNvSpPr txBox="1">
              <a:spLocks noChangeArrowheads="1"/>
            </p:cNvSpPr>
            <p:nvPr/>
          </p:nvSpPr>
          <p:spPr bwMode="auto">
            <a:xfrm>
              <a:off x="6858000" y="1981200"/>
              <a:ext cx="930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alibri" pitchFamily="34" charset="0"/>
                </a:rPr>
                <a:t>D</a:t>
              </a:r>
              <a:r>
                <a:rPr lang="en-US">
                  <a:latin typeface="Calibri" pitchFamily="34" charset="0"/>
                </a:rPr>
                <a:t>CCC=8</a:t>
              </a:r>
            </a:p>
          </p:txBody>
        </p:sp>
      </p:grpSp>
      <p:grpSp>
        <p:nvGrpSpPr>
          <p:cNvPr id="20495" name="Group 59"/>
          <p:cNvGrpSpPr>
            <a:grpSpLocks/>
          </p:cNvGrpSpPr>
          <p:nvPr/>
        </p:nvGrpSpPr>
        <p:grpSpPr bwMode="auto">
          <a:xfrm>
            <a:off x="914400" y="3429000"/>
            <a:ext cx="381000" cy="369888"/>
            <a:chOff x="6629400" y="1981201"/>
            <a:chExt cx="381808" cy="368777"/>
          </a:xfrm>
        </p:grpSpPr>
        <p:sp>
          <p:nvSpPr>
            <p:cNvPr id="61" name="Oval 60"/>
            <p:cNvSpPr/>
            <p:nvPr/>
          </p:nvSpPr>
          <p:spPr>
            <a:xfrm>
              <a:off x="6629400" y="2057172"/>
              <a:ext cx="229085" cy="2279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74" name="TextBox 61"/>
            <p:cNvSpPr txBox="1">
              <a:spLocks noChangeArrowheads="1"/>
            </p:cNvSpPr>
            <p:nvPr/>
          </p:nvSpPr>
          <p:spPr bwMode="auto">
            <a:xfrm>
              <a:off x="6826217" y="1981201"/>
              <a:ext cx="184991"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grpSp>
      <p:cxnSp>
        <p:nvCxnSpPr>
          <p:cNvPr id="64" name="Straight Connector 63"/>
          <p:cNvCxnSpPr>
            <a:stCxn id="61" idx="0"/>
          </p:cNvCxnSpPr>
          <p:nvPr/>
        </p:nvCxnSpPr>
        <p:spPr>
          <a:xfrm rot="5400000" flipH="1" flipV="1">
            <a:off x="1047750" y="1776413"/>
            <a:ext cx="1709737" cy="1747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1" idx="0"/>
            <a:endCxn id="52" idx="2"/>
          </p:cNvCxnSpPr>
          <p:nvPr/>
        </p:nvCxnSpPr>
        <p:spPr>
          <a:xfrm rot="5400000" flipH="1" flipV="1">
            <a:off x="1447800" y="2209800"/>
            <a:ext cx="8763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1" idx="4"/>
            <a:endCxn id="55" idx="2"/>
          </p:cNvCxnSpPr>
          <p:nvPr/>
        </p:nvCxnSpPr>
        <p:spPr>
          <a:xfrm rot="16200000" flipH="1">
            <a:off x="1524000" y="3238500"/>
            <a:ext cx="7239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1" idx="4"/>
            <a:endCxn id="58" idx="2"/>
          </p:cNvCxnSpPr>
          <p:nvPr/>
        </p:nvCxnSpPr>
        <p:spPr>
          <a:xfrm rot="16200000" flipH="1">
            <a:off x="1066800" y="3695700"/>
            <a:ext cx="163830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0576" idx="3"/>
          </p:cNvCxnSpPr>
          <p:nvPr/>
        </p:nvCxnSpPr>
        <p:spPr>
          <a:xfrm flipV="1">
            <a:off x="3902075" y="4457700"/>
            <a:ext cx="1584325" cy="90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20576" idx="3"/>
            <a:endCxn id="34" idx="2"/>
          </p:cNvCxnSpPr>
          <p:nvPr/>
        </p:nvCxnSpPr>
        <p:spPr>
          <a:xfrm>
            <a:off x="3902075" y="5365750"/>
            <a:ext cx="158432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0576" idx="3"/>
          </p:cNvCxnSpPr>
          <p:nvPr/>
        </p:nvCxnSpPr>
        <p:spPr>
          <a:xfrm>
            <a:off x="3902075" y="5365750"/>
            <a:ext cx="1617663" cy="839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0580" idx="3"/>
          </p:cNvCxnSpPr>
          <p:nvPr/>
        </p:nvCxnSpPr>
        <p:spPr>
          <a:xfrm>
            <a:off x="3908425" y="2622550"/>
            <a:ext cx="1611313" cy="839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0580" idx="3"/>
          </p:cNvCxnSpPr>
          <p:nvPr/>
        </p:nvCxnSpPr>
        <p:spPr>
          <a:xfrm>
            <a:off x="3908425" y="2622550"/>
            <a:ext cx="157797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0580" idx="3"/>
          </p:cNvCxnSpPr>
          <p:nvPr/>
        </p:nvCxnSpPr>
        <p:spPr>
          <a:xfrm flipV="1">
            <a:off x="3908425" y="1714500"/>
            <a:ext cx="1577975" cy="90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0582" idx="3"/>
          </p:cNvCxnSpPr>
          <p:nvPr/>
        </p:nvCxnSpPr>
        <p:spPr>
          <a:xfrm flipV="1">
            <a:off x="6764338" y="4468813"/>
            <a:ext cx="603250" cy="896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20582" idx="3"/>
          </p:cNvCxnSpPr>
          <p:nvPr/>
        </p:nvCxnSpPr>
        <p:spPr>
          <a:xfrm>
            <a:off x="6764338" y="5365750"/>
            <a:ext cx="603250" cy="703263"/>
          </a:xfrm>
          <a:prstGeom prst="line">
            <a:avLst/>
          </a:prstGeom>
        </p:spPr>
        <p:style>
          <a:lnRef idx="1">
            <a:schemeClr val="accent1"/>
          </a:lnRef>
          <a:fillRef idx="0">
            <a:schemeClr val="accent1"/>
          </a:fillRef>
          <a:effectRef idx="0">
            <a:schemeClr val="accent1"/>
          </a:effectRef>
          <a:fontRef idx="minor">
            <a:schemeClr val="tx1"/>
          </a:fontRef>
        </p:style>
      </p:cxnSp>
      <p:sp>
        <p:nvSpPr>
          <p:cNvPr id="20508" name="TextBox 90"/>
          <p:cNvSpPr txBox="1">
            <a:spLocks noChangeArrowheads="1"/>
          </p:cNvSpPr>
          <p:nvPr/>
        </p:nvSpPr>
        <p:spPr bwMode="auto">
          <a:xfrm>
            <a:off x="7315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3</a:t>
            </a:r>
          </a:p>
        </p:txBody>
      </p:sp>
      <p:sp>
        <p:nvSpPr>
          <p:cNvPr id="20509" name="TextBox 91"/>
          <p:cNvSpPr txBox="1">
            <a:spLocks noChangeArrowheads="1"/>
          </p:cNvSpPr>
          <p:nvPr/>
        </p:nvSpPr>
        <p:spPr bwMode="auto">
          <a:xfrm>
            <a:off x="5486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2</a:t>
            </a:r>
          </a:p>
        </p:txBody>
      </p:sp>
      <p:sp>
        <p:nvSpPr>
          <p:cNvPr id="20510" name="TextBox 92"/>
          <p:cNvSpPr txBox="1">
            <a:spLocks noChangeArrowheads="1"/>
          </p:cNvSpPr>
          <p:nvPr/>
        </p:nvSpPr>
        <p:spPr bwMode="auto">
          <a:xfrm>
            <a:off x="27432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1</a:t>
            </a:r>
          </a:p>
        </p:txBody>
      </p:sp>
      <p:sp>
        <p:nvSpPr>
          <p:cNvPr id="20511" name="TextBox 95"/>
          <p:cNvSpPr txBox="1">
            <a:spLocks noChangeArrowheads="1"/>
          </p:cNvSpPr>
          <p:nvPr/>
        </p:nvSpPr>
        <p:spPr bwMode="auto">
          <a:xfrm>
            <a:off x="914400" y="1066800"/>
            <a:ext cx="754063" cy="3698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Task 0</a:t>
            </a:r>
          </a:p>
        </p:txBody>
      </p:sp>
      <p:sp>
        <p:nvSpPr>
          <p:cNvPr id="20512" name="TextBox 96"/>
          <p:cNvSpPr txBox="1">
            <a:spLocks noChangeArrowheads="1"/>
          </p:cNvSpPr>
          <p:nvPr/>
        </p:nvSpPr>
        <p:spPr bwMode="auto">
          <a:xfrm>
            <a:off x="381000" y="1600200"/>
            <a:ext cx="127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Calibri" pitchFamily="34" charset="0"/>
              </a:rPr>
              <a:t>Incumbent </a:t>
            </a:r>
          </a:p>
          <a:p>
            <a:pPr eaLnBrk="1" hangingPunct="1"/>
            <a:r>
              <a:rPr lang="en-US" b="1">
                <a:solidFill>
                  <a:srgbClr val="FF0000"/>
                </a:solidFill>
                <a:latin typeface="Calibri" pitchFamily="34" charset="0"/>
              </a:rPr>
              <a:t>(best </a:t>
            </a:r>
          </a:p>
          <a:p>
            <a:pPr eaLnBrk="1" hangingPunct="1"/>
            <a:r>
              <a:rPr lang="en-US" b="1">
                <a:solidFill>
                  <a:srgbClr val="FF0000"/>
                </a:solidFill>
                <a:latin typeface="Calibri" pitchFamily="34" charset="0"/>
              </a:rPr>
              <a:t>complete) </a:t>
            </a:r>
          </a:p>
          <a:p>
            <a:pPr eaLnBrk="1" hangingPunct="1"/>
            <a:r>
              <a:rPr lang="en-US" b="1">
                <a:solidFill>
                  <a:srgbClr val="FF0000"/>
                </a:solidFill>
                <a:latin typeface="Calibri" pitchFamily="34" charset="0"/>
              </a:rPr>
              <a:t>solution</a:t>
            </a:r>
          </a:p>
          <a:p>
            <a:pPr eaLnBrk="1" hangingPunct="1"/>
            <a:r>
              <a:rPr lang="en-US">
                <a:solidFill>
                  <a:srgbClr val="FF0000"/>
                </a:solidFill>
                <a:latin typeface="Calibri" pitchFamily="34" charset="0"/>
              </a:rPr>
              <a:t>DBAC = 11</a:t>
            </a:r>
          </a:p>
        </p:txBody>
      </p:sp>
      <p:sp>
        <p:nvSpPr>
          <p:cNvPr id="98" name="Oval 97"/>
          <p:cNvSpPr/>
          <p:nvPr/>
        </p:nvSpPr>
        <p:spPr>
          <a:xfrm>
            <a:off x="7391400" y="43434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aphicFrame>
        <p:nvGraphicFramePr>
          <p:cNvPr id="99" name="Table 98"/>
          <p:cNvGraphicFramePr>
            <a:graphicFrameLocks noGrp="1"/>
          </p:cNvGraphicFramePr>
          <p:nvPr/>
        </p:nvGraphicFramePr>
        <p:xfrm>
          <a:off x="6858000" y="1828800"/>
          <a:ext cx="1981200" cy="2001840"/>
        </p:xfrm>
        <a:graphic>
          <a:graphicData uri="http://schemas.openxmlformats.org/drawingml/2006/table">
            <a:tbl>
              <a:tblPr/>
              <a:tblGrid>
                <a:gridCol w="352425"/>
                <a:gridCol w="328613"/>
                <a:gridCol w="328612"/>
                <a:gridCol w="328613"/>
                <a:gridCol w="642937"/>
              </a:tblGrid>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03" name="Oval 102"/>
          <p:cNvSpPr/>
          <p:nvPr/>
        </p:nvSpPr>
        <p:spPr>
          <a:xfrm>
            <a:off x="2743200" y="43434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4" name="Oval 103"/>
          <p:cNvSpPr/>
          <p:nvPr/>
        </p:nvSpPr>
        <p:spPr>
          <a:xfrm>
            <a:off x="2743200" y="16002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554" name="Group 66"/>
          <p:cNvGrpSpPr>
            <a:grpSpLocks/>
          </p:cNvGrpSpPr>
          <p:nvPr/>
        </p:nvGrpSpPr>
        <p:grpSpPr bwMode="auto">
          <a:xfrm>
            <a:off x="457200" y="5029200"/>
            <a:ext cx="1208088" cy="369888"/>
            <a:chOff x="457200" y="4800600"/>
            <a:chExt cx="1208088" cy="369888"/>
          </a:xfrm>
        </p:grpSpPr>
        <p:sp>
          <p:nvSpPr>
            <p:cNvPr id="7" name="Oval 6"/>
            <p:cNvSpPr/>
            <p:nvPr/>
          </p:nvSpPr>
          <p:spPr>
            <a:xfrm>
              <a:off x="457200" y="48768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72" name="TextBox 104"/>
            <p:cNvSpPr txBox="1">
              <a:spLocks noChangeArrowheads="1"/>
            </p:cNvSpPr>
            <p:nvPr/>
          </p:nvSpPr>
          <p:spPr bwMode="auto">
            <a:xfrm>
              <a:off x="685800" y="48006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a:t>
              </a:r>
            </a:p>
          </p:txBody>
        </p:sp>
      </p:grpSp>
      <p:sp>
        <p:nvSpPr>
          <p:cNvPr id="107" name="Oval 106"/>
          <p:cNvSpPr/>
          <p:nvPr/>
        </p:nvSpPr>
        <p:spPr>
          <a:xfrm>
            <a:off x="5486400" y="34290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8" name="Oval 107"/>
          <p:cNvSpPr/>
          <p:nvPr/>
        </p:nvSpPr>
        <p:spPr>
          <a:xfrm>
            <a:off x="5486400" y="43434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9" name="Oval 108"/>
          <p:cNvSpPr/>
          <p:nvPr/>
        </p:nvSpPr>
        <p:spPr>
          <a:xfrm>
            <a:off x="5486400" y="6172200"/>
            <a:ext cx="228600" cy="228600"/>
          </a:xfrm>
          <a:prstGeom prst="ellipse">
            <a:avLst/>
          </a:prstGeom>
          <a:solidFill>
            <a:schemeClr val="bg1"/>
          </a:solidFill>
          <a:ln cmpd="db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558" name="Group 59"/>
          <p:cNvGrpSpPr>
            <a:grpSpLocks/>
          </p:cNvGrpSpPr>
          <p:nvPr/>
        </p:nvGrpSpPr>
        <p:grpSpPr bwMode="auto">
          <a:xfrm>
            <a:off x="457200" y="5486400"/>
            <a:ext cx="1260475" cy="369888"/>
            <a:chOff x="457200" y="5486400"/>
            <a:chExt cx="1260475" cy="369888"/>
          </a:xfrm>
        </p:grpSpPr>
        <p:sp>
          <p:nvSpPr>
            <p:cNvPr id="5" name="Oval 4"/>
            <p:cNvSpPr/>
            <p:nvPr/>
          </p:nvSpPr>
          <p:spPr>
            <a:xfrm>
              <a:off x="457200" y="5562600"/>
              <a:ext cx="228600" cy="228600"/>
            </a:xfrm>
            <a:prstGeom prst="ellipse">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70" name="TextBox 111"/>
            <p:cNvSpPr txBox="1">
              <a:spLocks noChangeArrowheads="1"/>
            </p:cNvSpPr>
            <p:nvPr/>
          </p:nvSpPr>
          <p:spPr bwMode="auto">
            <a:xfrm>
              <a:off x="685800" y="548640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FEASIBLE</a:t>
              </a:r>
            </a:p>
          </p:txBody>
        </p:sp>
      </p:grpSp>
      <p:grpSp>
        <p:nvGrpSpPr>
          <p:cNvPr id="20559" name="Group 61"/>
          <p:cNvGrpSpPr>
            <a:grpSpLocks/>
          </p:cNvGrpSpPr>
          <p:nvPr/>
        </p:nvGrpSpPr>
        <p:grpSpPr bwMode="auto">
          <a:xfrm>
            <a:off x="457200" y="5943600"/>
            <a:ext cx="1417638" cy="646113"/>
            <a:chOff x="457200" y="5486400"/>
            <a:chExt cx="1418349" cy="646331"/>
          </a:xfrm>
        </p:grpSpPr>
        <p:sp>
          <p:nvSpPr>
            <p:cNvPr id="63" name="Oval 62"/>
            <p:cNvSpPr/>
            <p:nvPr/>
          </p:nvSpPr>
          <p:spPr>
            <a:xfrm>
              <a:off x="457200" y="5562626"/>
              <a:ext cx="228715" cy="228677"/>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68" name="TextBox 111"/>
            <p:cNvSpPr txBox="1">
              <a:spLocks noChangeArrowheads="1"/>
            </p:cNvSpPr>
            <p:nvPr/>
          </p:nvSpPr>
          <p:spPr bwMode="auto">
            <a:xfrm>
              <a:off x="685800" y="5486400"/>
              <a:ext cx="1189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PRUNED &amp;</a:t>
              </a:r>
            </a:p>
            <a:p>
              <a:pPr eaLnBrk="1" hangingPunct="1"/>
              <a:r>
                <a:rPr lang="en-US">
                  <a:latin typeface="Calibri" pitchFamily="34" charset="0"/>
                </a:rPr>
                <a:t>FESIBLE</a:t>
              </a:r>
            </a:p>
          </p:txBody>
        </p:sp>
      </p:grpSp>
      <p:sp>
        <p:nvSpPr>
          <p:cNvPr id="69" name="Oval 68"/>
          <p:cNvSpPr/>
          <p:nvPr/>
        </p:nvSpPr>
        <p:spPr>
          <a:xfrm>
            <a:off x="7391400" y="6019800"/>
            <a:ext cx="228600" cy="228600"/>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 name="Oval 70"/>
          <p:cNvSpPr/>
          <p:nvPr/>
        </p:nvSpPr>
        <p:spPr>
          <a:xfrm>
            <a:off x="5486400" y="2514600"/>
            <a:ext cx="228600" cy="228600"/>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3" name="Oval 72"/>
          <p:cNvSpPr/>
          <p:nvPr/>
        </p:nvSpPr>
        <p:spPr>
          <a:xfrm>
            <a:off x="5486400" y="1600200"/>
            <a:ext cx="228600" cy="228600"/>
          </a:xfrm>
          <a:prstGeom prst="ellipse">
            <a:avLst/>
          </a:prstGeom>
          <a:solidFill>
            <a:schemeClr val="bg1"/>
          </a:solid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63" name="TextBox 74"/>
          <p:cNvSpPr txBox="1">
            <a:spLocks noChangeArrowheads="1"/>
          </p:cNvSpPr>
          <p:nvPr/>
        </p:nvSpPr>
        <p:spPr bwMode="auto">
          <a:xfrm>
            <a:off x="5867400" y="2743200"/>
            <a:ext cx="928688"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Pruned</a:t>
            </a:r>
            <a:endParaRPr lang="en-US">
              <a:solidFill>
                <a:srgbClr val="FF0000"/>
              </a:solidFill>
            </a:endParaRPr>
          </a:p>
        </p:txBody>
      </p:sp>
      <p:sp>
        <p:nvSpPr>
          <p:cNvPr id="20564" name="Date Placeholder 7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38CFD0-9F22-4109-8A2E-B59337D55670}" type="datetime1">
              <a:rPr lang="en-US">
                <a:solidFill>
                  <a:srgbClr val="898989"/>
                </a:solidFill>
                <a:latin typeface="Calibri" pitchFamily="34" charset="0"/>
              </a:rPr>
              <a:pPr eaLnBrk="1" hangingPunct="1"/>
              <a:t>10/2/2013</a:t>
            </a:fld>
            <a:endParaRPr lang="en-US">
              <a:solidFill>
                <a:srgbClr val="898989"/>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US" smtClean="0"/>
              <a:t>John Woodward Branch and Bound</a:t>
            </a:r>
            <a:endParaRPr lang="en-US"/>
          </a:p>
        </p:txBody>
      </p:sp>
      <p:sp>
        <p:nvSpPr>
          <p:cNvPr id="2056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4A9CEC-E728-401B-9B67-1D180E8064DB}" type="slidenum">
              <a:rPr lang="en-US" smtClean="0">
                <a:solidFill>
                  <a:srgbClr val="898989"/>
                </a:solidFill>
                <a:latin typeface="Calibri" pitchFamily="34" charset="0"/>
              </a:rPr>
              <a:pPr eaLnBrk="1" hangingPunct="1"/>
              <a:t>64</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880087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Selective Hyper-heuristics</a:t>
            </a:r>
            <a:r>
              <a:rPr lang="en-GB" b="1" dirty="0" smtClean="0"/>
              <a:t/>
            </a:r>
            <a:br>
              <a:rPr lang="en-GB" b="1" dirty="0" smtClean="0"/>
            </a:br>
            <a:r>
              <a:rPr lang="en-GB" b="1" dirty="0" smtClean="0"/>
              <a:t>(massaging problem state)</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698" y="1484784"/>
            <a:ext cx="8528948" cy="4752528"/>
          </a:xfrm>
        </p:spPr>
      </p:pic>
    </p:spTree>
    <p:extLst>
      <p:ext uri="{BB962C8B-B14F-4D97-AF65-F5344CB8AC3E}">
        <p14:creationId xmlns:p14="http://schemas.microsoft.com/office/powerpoint/2010/main" val="870665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Generative Hyper-heuristics</a:t>
            </a:r>
            <a:r>
              <a:rPr lang="en-GB" b="1" dirty="0" smtClean="0"/>
              <a:t/>
            </a:r>
            <a:br>
              <a:rPr lang="en-GB" b="1" dirty="0" smtClean="0"/>
            </a:br>
            <a:r>
              <a:rPr lang="en-GB" b="1" dirty="0" smtClean="0"/>
              <a:t>discovering novel heuristics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738" y="1772816"/>
            <a:ext cx="8785546" cy="4176463"/>
          </a:xfrm>
        </p:spPr>
      </p:pic>
    </p:spTree>
    <p:extLst>
      <p:ext uri="{BB962C8B-B14F-4D97-AF65-F5344CB8AC3E}">
        <p14:creationId xmlns:p14="http://schemas.microsoft.com/office/powerpoint/2010/main" val="19059191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BE4CF848-BF8B-42E0-843A-B14880DA59E7}" type="datetime1">
              <a:rPr lang="en-GB" sz="1400" smtClean="0">
                <a:solidFill>
                  <a:schemeClr val="tx1"/>
                </a:solidFill>
              </a:rPr>
              <a:t>02/10/2013</a:t>
            </a:fld>
            <a:endParaRPr lang="en-GB" sz="1400">
              <a:solidFill>
                <a:schemeClr val="tx1"/>
              </a:solidFill>
            </a:endParaRPr>
          </a:p>
        </p:txBody>
      </p:sp>
      <p:sp>
        <p:nvSpPr>
          <p:cNvPr id="7171"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Woodward University of Stirling</a:t>
            </a:r>
            <a:endParaRPr lang="en-GB" sz="1400">
              <a:solidFill>
                <a:schemeClr val="tx1"/>
              </a:solidFill>
            </a:endParaRPr>
          </a:p>
        </p:txBody>
      </p:sp>
      <p:sp>
        <p:nvSpPr>
          <p:cNvPr id="7172"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52BB1AEA-31EB-4EAD-89E3-A4246642E127}" type="slidenum">
              <a:rPr lang="en-GB" sz="1400">
                <a:solidFill>
                  <a:schemeClr val="tx1"/>
                </a:solidFill>
              </a:rPr>
              <a:pPr eaLnBrk="1" hangingPunct="1"/>
              <a:t>67</a:t>
            </a:fld>
            <a:endParaRPr lang="en-GB" sz="1400">
              <a:solidFill>
                <a:schemeClr val="tx1"/>
              </a:solidFill>
            </a:endParaRPr>
          </a:p>
        </p:txBody>
      </p:sp>
      <p:sp>
        <p:nvSpPr>
          <p:cNvPr id="7173" name="Rectangle 2"/>
          <p:cNvSpPr>
            <a:spLocks noGrp="1" noChangeArrowheads="1"/>
          </p:cNvSpPr>
          <p:nvPr>
            <p:ph type="title"/>
          </p:nvPr>
        </p:nvSpPr>
        <p:spPr/>
        <p:txBody>
          <a:bodyPr/>
          <a:lstStyle/>
          <a:p>
            <a:pPr eaLnBrk="1" hangingPunct="1"/>
            <a:r>
              <a:rPr lang="en-GB" b="1" dirty="0" smtClean="0"/>
              <a:t>On-line Bin Packing</a:t>
            </a:r>
          </a:p>
        </p:txBody>
      </p:sp>
      <p:grpSp>
        <p:nvGrpSpPr>
          <p:cNvPr id="7174" name="Group 32"/>
          <p:cNvGrpSpPr>
            <a:grpSpLocks/>
          </p:cNvGrpSpPr>
          <p:nvPr/>
        </p:nvGrpSpPr>
        <p:grpSpPr bwMode="auto">
          <a:xfrm>
            <a:off x="900113" y="4292600"/>
            <a:ext cx="2809875" cy="1368425"/>
            <a:chOff x="1292" y="2069"/>
            <a:chExt cx="1770" cy="862"/>
          </a:xfrm>
        </p:grpSpPr>
        <p:sp>
          <p:nvSpPr>
            <p:cNvPr id="7188" name="Rectangle 14"/>
            <p:cNvSpPr>
              <a:spLocks noChangeArrowheads="1"/>
            </p:cNvSpPr>
            <p:nvPr/>
          </p:nvSpPr>
          <p:spPr bwMode="auto">
            <a:xfrm>
              <a:off x="1655"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15"/>
            <p:cNvSpPr>
              <a:spLocks noChangeArrowheads="1"/>
            </p:cNvSpPr>
            <p:nvPr/>
          </p:nvSpPr>
          <p:spPr bwMode="auto">
            <a:xfrm>
              <a:off x="2018"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16"/>
            <p:cNvSpPr>
              <a:spLocks noChangeArrowheads="1"/>
            </p:cNvSpPr>
            <p:nvPr/>
          </p:nvSpPr>
          <p:spPr bwMode="auto">
            <a:xfrm>
              <a:off x="2381"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91" name="Group 17"/>
            <p:cNvGrpSpPr>
              <a:grpSpLocks/>
            </p:cNvGrpSpPr>
            <p:nvPr/>
          </p:nvGrpSpPr>
          <p:grpSpPr bwMode="auto">
            <a:xfrm>
              <a:off x="1292" y="2069"/>
              <a:ext cx="318" cy="861"/>
              <a:chOff x="2925" y="1480"/>
              <a:chExt cx="318" cy="861"/>
            </a:xfrm>
          </p:grpSpPr>
          <p:sp>
            <p:nvSpPr>
              <p:cNvPr id="7196" name="Rectangle 18"/>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19"/>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92" name="Rectangle 20"/>
            <p:cNvSpPr>
              <a:spLocks noChangeArrowheads="1"/>
            </p:cNvSpPr>
            <p:nvPr/>
          </p:nvSpPr>
          <p:spPr bwMode="auto">
            <a:xfrm>
              <a:off x="2744" y="2069"/>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1"/>
            <p:cNvSpPr>
              <a:spLocks noChangeArrowheads="1"/>
            </p:cNvSpPr>
            <p:nvPr/>
          </p:nvSpPr>
          <p:spPr bwMode="auto">
            <a:xfrm>
              <a:off x="1655" y="243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2"/>
            <p:cNvSpPr>
              <a:spLocks noChangeArrowheads="1"/>
            </p:cNvSpPr>
            <p:nvPr/>
          </p:nvSpPr>
          <p:spPr bwMode="auto">
            <a:xfrm>
              <a:off x="2018" y="2295"/>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3"/>
            <p:cNvSpPr>
              <a:spLocks noChangeArrowheads="1"/>
            </p:cNvSpPr>
            <p:nvPr/>
          </p:nvSpPr>
          <p:spPr bwMode="auto">
            <a:xfrm>
              <a:off x="2381" y="265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5" name="Text Box 34"/>
          <p:cNvSpPr txBox="1">
            <a:spLocks noChangeArrowheads="1"/>
          </p:cNvSpPr>
          <p:nvPr/>
        </p:nvSpPr>
        <p:spPr bwMode="auto">
          <a:xfrm>
            <a:off x="971550" y="5734050"/>
            <a:ext cx="254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Pieces packed so far</a:t>
            </a:r>
          </a:p>
        </p:txBody>
      </p:sp>
      <p:sp>
        <p:nvSpPr>
          <p:cNvPr id="7176" name="Text Box 35"/>
          <p:cNvSpPr txBox="1">
            <a:spLocks noChangeArrowheads="1"/>
          </p:cNvSpPr>
          <p:nvPr/>
        </p:nvSpPr>
        <p:spPr bwMode="auto">
          <a:xfrm>
            <a:off x="5076825" y="5876925"/>
            <a:ext cx="393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i="1"/>
              <a:t>Sequence</a:t>
            </a:r>
            <a:r>
              <a:rPr lang="en-GB" sz="2000"/>
              <a:t> of pieces to be packed</a:t>
            </a:r>
          </a:p>
        </p:txBody>
      </p:sp>
      <p:sp>
        <p:nvSpPr>
          <p:cNvPr id="7177" name="Text Box 36"/>
          <p:cNvSpPr txBox="1">
            <a:spLocks noChangeArrowheads="1"/>
          </p:cNvSpPr>
          <p:nvPr/>
        </p:nvSpPr>
        <p:spPr bwMode="auto">
          <a:xfrm>
            <a:off x="323850" y="1268413"/>
            <a:ext cx="78867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A </a:t>
            </a:r>
            <a:r>
              <a:rPr lang="en-GB" sz="2000" i="1"/>
              <a:t>sequence</a:t>
            </a:r>
            <a:r>
              <a:rPr lang="en-GB" sz="2000"/>
              <a:t> of pieces is to be packing into as few a bins or containers as possible.</a:t>
            </a:r>
          </a:p>
          <a:p>
            <a:pPr algn="l" eaLnBrk="1" hangingPunct="1"/>
            <a:r>
              <a:rPr lang="en-GB" sz="2000"/>
              <a:t>Bin size is 150 units, pieces uniformly distributed between 20-100.</a:t>
            </a:r>
          </a:p>
          <a:p>
            <a:pPr algn="l" eaLnBrk="1" hangingPunct="1"/>
            <a:r>
              <a:rPr lang="en-GB" sz="2000"/>
              <a:t>Different to the off-line bin packing problem where the </a:t>
            </a:r>
            <a:r>
              <a:rPr lang="en-GB" sz="2000" i="1"/>
              <a:t>set</a:t>
            </a:r>
            <a:r>
              <a:rPr lang="en-GB" sz="2000"/>
              <a:t> of pieces to be packed is available for inspection at  the start.</a:t>
            </a:r>
          </a:p>
          <a:p>
            <a:pPr algn="l" eaLnBrk="1" hangingPunct="1"/>
            <a:r>
              <a:rPr lang="en-GB" sz="2000"/>
              <a:t>The “best fit” heuristic, puts the current piece in the space it fits best (leaving least slack). It has the property that this heuristic does not open a new bin unless it is forced to. </a:t>
            </a:r>
          </a:p>
        </p:txBody>
      </p:sp>
      <p:sp>
        <p:nvSpPr>
          <p:cNvPr id="7178" name="Line 37"/>
          <p:cNvSpPr>
            <a:spLocks noChangeShapeType="1"/>
          </p:cNvSpPr>
          <p:nvPr/>
        </p:nvSpPr>
        <p:spPr bwMode="auto">
          <a:xfrm flipV="1">
            <a:off x="3779838" y="4292600"/>
            <a:ext cx="0"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79" name="Text Box 38"/>
          <p:cNvSpPr txBox="1">
            <a:spLocks noChangeArrowheads="1"/>
          </p:cNvSpPr>
          <p:nvPr/>
        </p:nvSpPr>
        <p:spPr bwMode="auto">
          <a:xfrm>
            <a:off x="3708400" y="4652963"/>
            <a:ext cx="11160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150 = </a:t>
            </a:r>
          </a:p>
          <a:p>
            <a:pPr eaLnBrk="1" hangingPunct="1"/>
            <a:r>
              <a:rPr lang="en-GB" sz="2000"/>
              <a:t>Bin</a:t>
            </a:r>
          </a:p>
          <a:p>
            <a:pPr eaLnBrk="1" hangingPunct="1"/>
            <a:r>
              <a:rPr lang="en-GB" sz="2000"/>
              <a:t>capacity</a:t>
            </a:r>
          </a:p>
        </p:txBody>
      </p:sp>
      <p:sp>
        <p:nvSpPr>
          <p:cNvPr id="7180" name="Rectangle 4"/>
          <p:cNvSpPr>
            <a:spLocks noChangeArrowheads="1"/>
          </p:cNvSpPr>
          <p:nvPr/>
        </p:nvSpPr>
        <p:spPr bwMode="auto">
          <a:xfrm>
            <a:off x="5338763" y="4940300"/>
            <a:ext cx="504825"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5"/>
          <p:cNvSpPr>
            <a:spLocks noChangeArrowheads="1"/>
          </p:cNvSpPr>
          <p:nvPr/>
        </p:nvSpPr>
        <p:spPr bwMode="auto">
          <a:xfrm>
            <a:off x="5915025" y="5156200"/>
            <a:ext cx="504825" cy="2873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6"/>
          <p:cNvSpPr>
            <a:spLocks noChangeArrowheads="1"/>
          </p:cNvSpPr>
          <p:nvPr/>
        </p:nvSpPr>
        <p:spPr bwMode="auto">
          <a:xfrm>
            <a:off x="6526213" y="4724400"/>
            <a:ext cx="504825" cy="7191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39"/>
          <p:cNvSpPr>
            <a:spLocks noChangeShapeType="1"/>
          </p:cNvSpPr>
          <p:nvPr/>
        </p:nvSpPr>
        <p:spPr bwMode="auto">
          <a:xfrm flipV="1">
            <a:off x="7210425" y="51562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4" name="Line 40"/>
          <p:cNvSpPr>
            <a:spLocks noChangeShapeType="1"/>
          </p:cNvSpPr>
          <p:nvPr/>
        </p:nvSpPr>
        <p:spPr bwMode="auto">
          <a:xfrm flipV="1">
            <a:off x="7354888" y="4652963"/>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5" name="Text Box 41"/>
          <p:cNvSpPr txBox="1">
            <a:spLocks noChangeArrowheads="1"/>
          </p:cNvSpPr>
          <p:nvPr/>
        </p:nvSpPr>
        <p:spPr bwMode="auto">
          <a:xfrm>
            <a:off x="7551738" y="4791075"/>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endParaRPr lang="en-US" sz="2000"/>
          </a:p>
        </p:txBody>
      </p:sp>
      <p:sp>
        <p:nvSpPr>
          <p:cNvPr id="7186" name="Text Box 42"/>
          <p:cNvSpPr txBox="1">
            <a:spLocks noChangeArrowheads="1"/>
          </p:cNvSpPr>
          <p:nvPr/>
        </p:nvSpPr>
        <p:spPr bwMode="auto">
          <a:xfrm>
            <a:off x="7451725" y="4508500"/>
            <a:ext cx="1314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Range of </a:t>
            </a:r>
          </a:p>
          <a:p>
            <a:pPr eaLnBrk="1" hangingPunct="1"/>
            <a:r>
              <a:rPr lang="en-GB" sz="2000"/>
              <a:t>piece size</a:t>
            </a:r>
          </a:p>
          <a:p>
            <a:pPr eaLnBrk="1" hangingPunct="1"/>
            <a:r>
              <a:rPr lang="en-GB" sz="2000"/>
              <a:t>20-100</a:t>
            </a:r>
          </a:p>
        </p:txBody>
      </p:sp>
      <p:sp>
        <p:nvSpPr>
          <p:cNvPr id="7187" name="Text Box 45"/>
          <p:cNvSpPr txBox="1">
            <a:spLocks noChangeArrowheads="1"/>
          </p:cNvSpPr>
          <p:nvPr/>
        </p:nvSpPr>
        <p:spPr bwMode="auto">
          <a:xfrm>
            <a:off x="900113" y="3933825"/>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800"/>
              <a:t>Array of bins </a:t>
            </a:r>
          </a:p>
        </p:txBody>
      </p:sp>
    </p:spTree>
    <p:extLst>
      <p:ext uri="{BB962C8B-B14F-4D97-AF65-F5344CB8AC3E}">
        <p14:creationId xmlns:p14="http://schemas.microsoft.com/office/powerpoint/2010/main" val="21831772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E7D3983C-E104-40D2-936E-E1873652B7CF}" type="datetime1">
              <a:rPr lang="en-GB" sz="1400" smtClean="0">
                <a:solidFill>
                  <a:schemeClr val="tx1"/>
                </a:solidFill>
              </a:rPr>
              <a:t>02/10/2013</a:t>
            </a:fld>
            <a:endParaRPr lang="en-GB" sz="1400">
              <a:solidFill>
                <a:schemeClr val="tx1"/>
              </a:solidFill>
            </a:endParaRPr>
          </a:p>
        </p:txBody>
      </p:sp>
      <p:sp>
        <p:nvSpPr>
          <p:cNvPr id="819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dirty="0" smtClean="0">
                <a:solidFill>
                  <a:schemeClr val="tx1"/>
                </a:solidFill>
              </a:rPr>
              <a:t>John Woodward University of Stirling</a:t>
            </a:r>
            <a:endParaRPr lang="en-GB" sz="1400" dirty="0">
              <a:solidFill>
                <a:schemeClr val="tx1"/>
              </a:solidFill>
            </a:endParaRPr>
          </a:p>
        </p:txBody>
      </p:sp>
      <p:sp>
        <p:nvSpPr>
          <p:cNvPr id="819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7D5A40FC-F56E-45D7-A6BE-1CE43C6D1A9E}" type="slidenum">
              <a:rPr lang="en-GB" sz="1400">
                <a:solidFill>
                  <a:schemeClr val="tx1"/>
                </a:solidFill>
              </a:rPr>
              <a:pPr eaLnBrk="1" hangingPunct="1"/>
              <a:t>68</a:t>
            </a:fld>
            <a:endParaRPr lang="en-GB" sz="1400">
              <a:solidFill>
                <a:schemeClr val="tx1"/>
              </a:solidFill>
            </a:endParaRPr>
          </a:p>
        </p:txBody>
      </p:sp>
      <p:sp>
        <p:nvSpPr>
          <p:cNvPr id="8197" name="Rectangle 2"/>
          <p:cNvSpPr>
            <a:spLocks noGrp="1" noChangeArrowheads="1"/>
          </p:cNvSpPr>
          <p:nvPr>
            <p:ph type="title"/>
          </p:nvPr>
        </p:nvSpPr>
        <p:spPr/>
        <p:txBody>
          <a:bodyPr>
            <a:normAutofit fontScale="90000"/>
          </a:bodyPr>
          <a:lstStyle/>
          <a:p>
            <a:pPr eaLnBrk="1" hangingPunct="1"/>
            <a:r>
              <a:rPr lang="en-GB" sz="4000" b="1" dirty="0" smtClean="0"/>
              <a:t>Genetic Programming </a:t>
            </a:r>
            <a:br>
              <a:rPr lang="en-GB" sz="4000" b="1" dirty="0" smtClean="0"/>
            </a:br>
            <a:r>
              <a:rPr lang="en-GB" sz="4000" b="1" dirty="0" smtClean="0"/>
              <a:t>applied to on-line bin packing</a:t>
            </a:r>
          </a:p>
        </p:txBody>
      </p:sp>
      <p:grpSp>
        <p:nvGrpSpPr>
          <p:cNvPr id="8198" name="Group 50"/>
          <p:cNvGrpSpPr>
            <a:grpSpLocks/>
          </p:cNvGrpSpPr>
          <p:nvPr/>
        </p:nvGrpSpPr>
        <p:grpSpPr bwMode="auto">
          <a:xfrm>
            <a:off x="468313" y="1916113"/>
            <a:ext cx="4500562" cy="2447925"/>
            <a:chOff x="1973" y="709"/>
            <a:chExt cx="2835" cy="1542"/>
          </a:xfrm>
        </p:grpSpPr>
        <p:sp>
          <p:nvSpPr>
            <p:cNvPr id="8218" name="Rectangle 5"/>
            <p:cNvSpPr>
              <a:spLocks noChangeArrowheads="1"/>
            </p:cNvSpPr>
            <p:nvPr/>
          </p:nvSpPr>
          <p:spPr bwMode="auto">
            <a:xfrm>
              <a:off x="3742" y="1934"/>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Rectangle 6"/>
            <p:cNvSpPr>
              <a:spLocks noChangeArrowheads="1"/>
            </p:cNvSpPr>
            <p:nvPr/>
          </p:nvSpPr>
          <p:spPr bwMode="auto">
            <a:xfrm>
              <a:off x="4105" y="2070"/>
              <a:ext cx="31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0" name="Rectangle 7"/>
            <p:cNvSpPr>
              <a:spLocks noChangeArrowheads="1"/>
            </p:cNvSpPr>
            <p:nvPr/>
          </p:nvSpPr>
          <p:spPr bwMode="auto">
            <a:xfrm>
              <a:off x="4490" y="1798"/>
              <a:ext cx="318" cy="45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1" name="Group 8"/>
            <p:cNvGrpSpPr>
              <a:grpSpLocks/>
            </p:cNvGrpSpPr>
            <p:nvPr/>
          </p:nvGrpSpPr>
          <p:grpSpPr bwMode="auto">
            <a:xfrm>
              <a:off x="2291" y="709"/>
              <a:ext cx="317" cy="453"/>
              <a:chOff x="2880" y="3249"/>
              <a:chExt cx="317" cy="453"/>
            </a:xfrm>
          </p:grpSpPr>
          <p:sp>
            <p:nvSpPr>
              <p:cNvPr id="8241" name="Line 9"/>
              <p:cNvSpPr>
                <a:spLocks noChangeShapeType="1"/>
              </p:cNvSpPr>
              <p:nvPr/>
            </p:nvSpPr>
            <p:spPr bwMode="auto">
              <a:xfrm flipV="1">
                <a:off x="2925" y="3339"/>
                <a:ext cx="136"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2" name="Line 10"/>
              <p:cNvSpPr>
                <a:spLocks noChangeShapeType="1"/>
              </p:cNvSpPr>
              <p:nvPr/>
            </p:nvSpPr>
            <p:spPr bwMode="auto">
              <a:xfrm>
                <a:off x="3061" y="3339"/>
                <a:ext cx="91"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3" name="Oval 11"/>
              <p:cNvSpPr>
                <a:spLocks noChangeArrowheads="1"/>
              </p:cNvSpPr>
              <p:nvPr/>
            </p:nvSpPr>
            <p:spPr bwMode="auto">
              <a:xfrm>
                <a:off x="2880"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12"/>
              <p:cNvSpPr>
                <a:spLocks noChangeArrowheads="1"/>
              </p:cNvSpPr>
              <p:nvPr/>
            </p:nvSpPr>
            <p:spPr bwMode="auto">
              <a:xfrm>
                <a:off x="3016" y="3249"/>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5" name="Oval 13"/>
              <p:cNvSpPr>
                <a:spLocks noChangeArrowheads="1"/>
              </p:cNvSpPr>
              <p:nvPr/>
            </p:nvSpPr>
            <p:spPr bwMode="auto">
              <a:xfrm>
                <a:off x="3107"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22" name="Group 14"/>
            <p:cNvGrpSpPr>
              <a:grpSpLocks/>
            </p:cNvGrpSpPr>
            <p:nvPr/>
          </p:nvGrpSpPr>
          <p:grpSpPr bwMode="auto">
            <a:xfrm>
              <a:off x="1973" y="1254"/>
              <a:ext cx="1588" cy="997"/>
              <a:chOff x="2925" y="1344"/>
              <a:chExt cx="1588" cy="997"/>
            </a:xfrm>
          </p:grpSpPr>
          <p:sp>
            <p:nvSpPr>
              <p:cNvPr id="8225" name="Rectangle 15"/>
              <p:cNvSpPr>
                <a:spLocks noChangeArrowheads="1"/>
              </p:cNvSpPr>
              <p:nvPr/>
            </p:nvSpPr>
            <p:spPr bwMode="auto">
              <a:xfrm>
                <a:off x="3243"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Rectangle 16"/>
              <p:cNvSpPr>
                <a:spLocks noChangeArrowheads="1"/>
              </p:cNvSpPr>
              <p:nvPr/>
            </p:nvSpPr>
            <p:spPr bwMode="auto">
              <a:xfrm>
                <a:off x="3560"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7" name="Rectangle 17"/>
              <p:cNvSpPr>
                <a:spLocks noChangeArrowheads="1"/>
              </p:cNvSpPr>
              <p:nvPr/>
            </p:nvSpPr>
            <p:spPr bwMode="auto">
              <a:xfrm>
                <a:off x="3878"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8" name="Group 18"/>
              <p:cNvGrpSpPr>
                <a:grpSpLocks/>
              </p:cNvGrpSpPr>
              <p:nvPr/>
            </p:nvGrpSpPr>
            <p:grpSpPr bwMode="auto">
              <a:xfrm>
                <a:off x="2925" y="1480"/>
                <a:ext cx="318" cy="861"/>
                <a:chOff x="2925" y="1480"/>
                <a:chExt cx="318" cy="861"/>
              </a:xfrm>
            </p:grpSpPr>
            <p:sp>
              <p:nvSpPr>
                <p:cNvPr id="8239" name="Rectangle 19"/>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Rectangle 20"/>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29" name="Rectangle 21"/>
              <p:cNvSpPr>
                <a:spLocks noChangeArrowheads="1"/>
              </p:cNvSpPr>
              <p:nvPr/>
            </p:nvSpPr>
            <p:spPr bwMode="auto">
              <a:xfrm>
                <a:off x="4195" y="1480"/>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0" name="Rectangle 22"/>
              <p:cNvSpPr>
                <a:spLocks noChangeArrowheads="1"/>
              </p:cNvSpPr>
              <p:nvPr/>
            </p:nvSpPr>
            <p:spPr bwMode="auto">
              <a:xfrm>
                <a:off x="3243" y="184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1" name="Rectangle 23"/>
              <p:cNvSpPr>
                <a:spLocks noChangeArrowheads="1"/>
              </p:cNvSpPr>
              <p:nvPr/>
            </p:nvSpPr>
            <p:spPr bwMode="auto">
              <a:xfrm>
                <a:off x="3560"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Rectangle 24"/>
              <p:cNvSpPr>
                <a:spLocks noChangeArrowheads="1"/>
              </p:cNvSpPr>
              <p:nvPr/>
            </p:nvSpPr>
            <p:spPr bwMode="auto">
              <a:xfrm>
                <a:off x="3878" y="206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Line 25"/>
              <p:cNvSpPr>
                <a:spLocks noChangeShapeType="1"/>
              </p:cNvSpPr>
              <p:nvPr/>
            </p:nvSpPr>
            <p:spPr bwMode="auto">
              <a:xfrm>
                <a:off x="3061" y="1344"/>
                <a:ext cx="1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4" name="Line 26"/>
              <p:cNvSpPr>
                <a:spLocks noChangeShapeType="1"/>
              </p:cNvSpPr>
              <p:nvPr/>
            </p:nvSpPr>
            <p:spPr bwMode="auto">
              <a:xfrm>
                <a:off x="3061"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5" name="Line 27"/>
              <p:cNvSpPr>
                <a:spLocks noChangeShapeType="1"/>
              </p:cNvSpPr>
              <p:nvPr/>
            </p:nvSpPr>
            <p:spPr bwMode="auto">
              <a:xfrm>
                <a:off x="3379"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6" name="Line 28"/>
              <p:cNvSpPr>
                <a:spLocks noChangeShapeType="1"/>
              </p:cNvSpPr>
              <p:nvPr/>
            </p:nvSpPr>
            <p:spPr bwMode="auto">
              <a:xfrm>
                <a:off x="3696"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7" name="Line 29"/>
              <p:cNvSpPr>
                <a:spLocks noChangeShapeType="1"/>
              </p:cNvSpPr>
              <p:nvPr/>
            </p:nvSpPr>
            <p:spPr bwMode="auto">
              <a:xfrm>
                <a:off x="4014"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8" name="Line 30"/>
              <p:cNvSpPr>
                <a:spLocks noChangeShapeType="1"/>
              </p:cNvSpPr>
              <p:nvPr/>
            </p:nvSpPr>
            <p:spPr bwMode="auto">
              <a:xfrm>
                <a:off x="4332"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223" name="Line 31"/>
            <p:cNvSpPr>
              <a:spLocks noChangeShapeType="1"/>
            </p:cNvSpPr>
            <p:nvPr/>
          </p:nvSpPr>
          <p:spPr bwMode="auto">
            <a:xfrm>
              <a:off x="3878" y="845"/>
              <a:ext cx="0" cy="9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4" name="Line 32"/>
            <p:cNvSpPr>
              <a:spLocks noChangeShapeType="1"/>
            </p:cNvSpPr>
            <p:nvPr/>
          </p:nvSpPr>
          <p:spPr bwMode="auto">
            <a:xfrm flipH="1">
              <a:off x="2790" y="845"/>
              <a:ext cx="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199" name="Group 49"/>
          <p:cNvGrpSpPr>
            <a:grpSpLocks/>
          </p:cNvGrpSpPr>
          <p:nvPr/>
        </p:nvGrpSpPr>
        <p:grpSpPr bwMode="auto">
          <a:xfrm>
            <a:off x="900113" y="6237288"/>
            <a:ext cx="1671637" cy="504825"/>
            <a:chOff x="2154" y="2523"/>
            <a:chExt cx="1053" cy="318"/>
          </a:xfrm>
        </p:grpSpPr>
        <p:sp>
          <p:nvSpPr>
            <p:cNvPr id="8213" name="Rectangle 42"/>
            <p:cNvSpPr>
              <a:spLocks noChangeArrowheads="1"/>
            </p:cNvSpPr>
            <p:nvPr/>
          </p:nvSpPr>
          <p:spPr bwMode="auto">
            <a:xfrm>
              <a:off x="2518" y="2523"/>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43"/>
            <p:cNvSpPr>
              <a:spLocks noChangeShapeType="1"/>
            </p:cNvSpPr>
            <p:nvPr/>
          </p:nvSpPr>
          <p:spPr bwMode="auto">
            <a:xfrm flipV="1">
              <a:off x="2472"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5" name="Line 44"/>
            <p:cNvSpPr>
              <a:spLocks noChangeShapeType="1"/>
            </p:cNvSpPr>
            <p:nvPr/>
          </p:nvSpPr>
          <p:spPr bwMode="auto">
            <a:xfrm flipV="1">
              <a:off x="2880"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6" name="Text Box 45"/>
            <p:cNvSpPr txBox="1">
              <a:spLocks noChangeArrowheads="1"/>
            </p:cNvSpPr>
            <p:nvPr/>
          </p:nvSpPr>
          <p:spPr bwMode="auto">
            <a:xfrm>
              <a:off x="2154" y="2568"/>
              <a:ext cx="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size</a:t>
              </a:r>
            </a:p>
          </p:txBody>
        </p:sp>
        <p:sp>
          <p:nvSpPr>
            <p:cNvPr id="8217" name="Text Box 46"/>
            <p:cNvSpPr txBox="1">
              <a:spLocks noChangeArrowheads="1"/>
            </p:cNvSpPr>
            <p:nvPr/>
          </p:nvSpPr>
          <p:spPr bwMode="auto">
            <a:xfrm>
              <a:off x="2835" y="2568"/>
              <a:ext cx="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size</a:t>
              </a:r>
            </a:p>
          </p:txBody>
        </p:sp>
      </p:grpSp>
      <p:grpSp>
        <p:nvGrpSpPr>
          <p:cNvPr id="8200" name="Group 51"/>
          <p:cNvGrpSpPr>
            <a:grpSpLocks/>
          </p:cNvGrpSpPr>
          <p:nvPr/>
        </p:nvGrpSpPr>
        <p:grpSpPr bwMode="auto">
          <a:xfrm>
            <a:off x="395288" y="4797425"/>
            <a:ext cx="3127375" cy="1550988"/>
            <a:chOff x="1837" y="3067"/>
            <a:chExt cx="1970" cy="977"/>
          </a:xfrm>
        </p:grpSpPr>
        <p:grpSp>
          <p:nvGrpSpPr>
            <p:cNvPr id="8203" name="Group 33"/>
            <p:cNvGrpSpPr>
              <a:grpSpLocks/>
            </p:cNvGrpSpPr>
            <p:nvPr/>
          </p:nvGrpSpPr>
          <p:grpSpPr bwMode="auto">
            <a:xfrm>
              <a:off x="2518" y="3068"/>
              <a:ext cx="318" cy="861"/>
              <a:chOff x="2925" y="1480"/>
              <a:chExt cx="318" cy="861"/>
            </a:xfrm>
          </p:grpSpPr>
          <p:sp>
            <p:nvSpPr>
              <p:cNvPr id="8211" name="Rectangle 34"/>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Rectangle 35"/>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Line 36"/>
            <p:cNvSpPr>
              <a:spLocks noChangeShapeType="1"/>
            </p:cNvSpPr>
            <p:nvPr/>
          </p:nvSpPr>
          <p:spPr bwMode="auto">
            <a:xfrm flipV="1">
              <a:off x="2472" y="3067"/>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5" name="Line 37"/>
            <p:cNvSpPr>
              <a:spLocks noChangeShapeType="1"/>
            </p:cNvSpPr>
            <p:nvPr/>
          </p:nvSpPr>
          <p:spPr bwMode="auto">
            <a:xfrm flipV="1">
              <a:off x="2426" y="3294"/>
              <a:ext cx="0"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6" name="Text Box 38"/>
            <p:cNvSpPr txBox="1">
              <a:spLocks noChangeArrowheads="1"/>
            </p:cNvSpPr>
            <p:nvPr/>
          </p:nvSpPr>
          <p:spPr bwMode="auto">
            <a:xfrm>
              <a:off x="1837" y="3067"/>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capacity</a:t>
              </a:r>
            </a:p>
          </p:txBody>
        </p:sp>
        <p:sp>
          <p:nvSpPr>
            <p:cNvPr id="8207" name="Text Box 39"/>
            <p:cNvSpPr txBox="1">
              <a:spLocks noChangeArrowheads="1"/>
            </p:cNvSpPr>
            <p:nvPr/>
          </p:nvSpPr>
          <p:spPr bwMode="auto">
            <a:xfrm>
              <a:off x="1837" y="3385"/>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fullness</a:t>
              </a:r>
            </a:p>
          </p:txBody>
        </p:sp>
        <p:sp>
          <p:nvSpPr>
            <p:cNvPr id="8208" name="Line 40"/>
            <p:cNvSpPr>
              <a:spLocks noChangeShapeType="1"/>
            </p:cNvSpPr>
            <p:nvPr/>
          </p:nvSpPr>
          <p:spPr bwMode="auto">
            <a:xfrm>
              <a:off x="2880" y="306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9" name="Text Box 41"/>
            <p:cNvSpPr txBox="1">
              <a:spLocks noChangeArrowheads="1"/>
            </p:cNvSpPr>
            <p:nvPr/>
          </p:nvSpPr>
          <p:spPr bwMode="auto">
            <a:xfrm>
              <a:off x="2835" y="3067"/>
              <a:ext cx="7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emptiness</a:t>
              </a:r>
            </a:p>
          </p:txBody>
        </p:sp>
        <p:sp>
          <p:nvSpPr>
            <p:cNvPr id="8210" name="Text Box 47"/>
            <p:cNvSpPr txBox="1">
              <a:spLocks noChangeArrowheads="1"/>
            </p:cNvSpPr>
            <p:nvPr/>
          </p:nvSpPr>
          <p:spPr bwMode="auto">
            <a:xfrm>
              <a:off x="2835" y="3294"/>
              <a:ext cx="97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Fullness is </a:t>
              </a:r>
            </a:p>
            <a:p>
              <a:pPr algn="l" eaLnBrk="1" hangingPunct="1"/>
              <a:r>
                <a:rPr lang="en-GB" sz="1800" dirty="0">
                  <a:solidFill>
                    <a:schemeClr val="tx1"/>
                  </a:solidFill>
                </a:rPr>
                <a:t>irrelevant </a:t>
              </a:r>
            </a:p>
            <a:p>
              <a:pPr algn="l" eaLnBrk="1" hangingPunct="1"/>
              <a:r>
                <a:rPr lang="en-GB" sz="1800" dirty="0">
                  <a:solidFill>
                    <a:schemeClr val="tx1"/>
                  </a:solidFill>
                </a:rPr>
                <a:t>The space is </a:t>
              </a:r>
            </a:p>
            <a:p>
              <a:pPr algn="l" eaLnBrk="1" hangingPunct="1"/>
              <a:r>
                <a:rPr lang="en-GB" sz="1800" dirty="0">
                  <a:solidFill>
                    <a:schemeClr val="tx1"/>
                  </a:solidFill>
                </a:rPr>
                <a:t>important</a:t>
              </a:r>
            </a:p>
          </p:txBody>
        </p:sp>
      </p:grpSp>
      <p:sp>
        <p:nvSpPr>
          <p:cNvPr id="8201" name="Text Box 52"/>
          <p:cNvSpPr txBox="1">
            <a:spLocks noChangeArrowheads="1"/>
          </p:cNvSpPr>
          <p:nvPr/>
        </p:nvSpPr>
        <p:spPr bwMode="auto">
          <a:xfrm>
            <a:off x="5285730" y="1772816"/>
            <a:ext cx="364237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Not immediately obvious how to link </a:t>
            </a:r>
          </a:p>
          <a:p>
            <a:pPr eaLnBrk="1" hangingPunct="1"/>
            <a:r>
              <a:rPr lang="en-GB" sz="2000" dirty="0"/>
              <a:t>Genetic Programming to apply </a:t>
            </a:r>
          </a:p>
          <a:p>
            <a:pPr eaLnBrk="1" hangingPunct="1"/>
            <a:r>
              <a:rPr lang="en-GB" sz="2000" dirty="0"/>
              <a:t>to combinatorial problems.</a:t>
            </a:r>
          </a:p>
          <a:p>
            <a:pPr eaLnBrk="1" hangingPunct="1"/>
            <a:r>
              <a:rPr lang="en-GB" sz="2000" dirty="0"/>
              <a:t>See previous paper.</a:t>
            </a:r>
          </a:p>
          <a:p>
            <a:pPr eaLnBrk="1" hangingPunct="1"/>
            <a:r>
              <a:rPr lang="en-GB" sz="2000" dirty="0"/>
              <a:t>The GP tree is applied to each</a:t>
            </a:r>
          </a:p>
          <a:p>
            <a:pPr eaLnBrk="1" hangingPunct="1"/>
            <a:r>
              <a:rPr lang="en-GB" sz="2000" dirty="0"/>
              <a:t>bin with the current piece</a:t>
            </a:r>
          </a:p>
          <a:p>
            <a:pPr eaLnBrk="1" hangingPunct="1"/>
            <a:r>
              <a:rPr lang="en-GB" sz="2000" dirty="0"/>
              <a:t>put in the bin which </a:t>
            </a:r>
          </a:p>
          <a:p>
            <a:pPr eaLnBrk="1" hangingPunct="1"/>
            <a:r>
              <a:rPr lang="en-GB" sz="2000" dirty="0"/>
              <a:t>gets maximum score</a:t>
            </a:r>
          </a:p>
        </p:txBody>
      </p:sp>
      <p:sp>
        <p:nvSpPr>
          <p:cNvPr id="8202" name="Text Box 53"/>
          <p:cNvSpPr txBox="1">
            <a:spLocks noChangeArrowheads="1"/>
          </p:cNvSpPr>
          <p:nvPr/>
        </p:nvSpPr>
        <p:spPr bwMode="auto">
          <a:xfrm>
            <a:off x="3708400" y="5084763"/>
            <a:ext cx="5219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Terminals supplied to Genetic Programming</a:t>
            </a:r>
          </a:p>
          <a:p>
            <a:pPr algn="l" eaLnBrk="1" hangingPunct="1"/>
            <a:r>
              <a:rPr lang="en-GB" sz="2000"/>
              <a:t>Initial representation {C, F, S}</a:t>
            </a:r>
          </a:p>
          <a:p>
            <a:pPr algn="l" eaLnBrk="1" hangingPunct="1"/>
            <a:r>
              <a:rPr lang="en-GB" sz="2000"/>
              <a:t>Replaced with {E, S}, E=C-F</a:t>
            </a:r>
          </a:p>
          <a:p>
            <a:pPr algn="l" eaLnBrk="1" hangingPunct="1"/>
            <a:r>
              <a:rPr lang="en-GB" sz="2000"/>
              <a:t>We can possibly reduce this to </a:t>
            </a:r>
            <a:r>
              <a:rPr lang="en-GB" sz="2000" i="1"/>
              <a:t>one variable</a:t>
            </a:r>
            <a:r>
              <a:rPr lang="en-GB" sz="2000"/>
              <a:t>!!</a:t>
            </a:r>
          </a:p>
        </p:txBody>
      </p:sp>
    </p:spTree>
    <p:extLst>
      <p:ext uri="{BB962C8B-B14F-4D97-AF65-F5344CB8AC3E}">
        <p14:creationId xmlns:p14="http://schemas.microsoft.com/office/powerpoint/2010/main" val="38826679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1800" y="458788"/>
            <a:ext cx="8229600" cy="1371600"/>
          </a:xfrm>
        </p:spPr>
        <p:txBody>
          <a:bodyPr/>
          <a:lstStyle/>
          <a:p>
            <a:pPr eaLnBrk="1" hangingPunct="1"/>
            <a:r>
              <a:rPr lang="en-GB" b="1" dirty="0" smtClean="0"/>
              <a:t>How the heuristics are applied</a:t>
            </a:r>
          </a:p>
        </p:txBody>
      </p:sp>
      <p:sp>
        <p:nvSpPr>
          <p:cNvPr id="15363" name="Rectangle 3"/>
          <p:cNvSpPr>
            <a:spLocks noChangeArrowheads="1"/>
          </p:cNvSpPr>
          <p:nvPr/>
        </p:nvSpPr>
        <p:spPr bwMode="auto">
          <a:xfrm>
            <a:off x="4572000"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Rectangle 4"/>
          <p:cNvSpPr>
            <a:spLocks noChangeArrowheads="1"/>
          </p:cNvSpPr>
          <p:nvPr/>
        </p:nvSpPr>
        <p:spPr bwMode="auto">
          <a:xfrm>
            <a:off x="5292725"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5"/>
          <p:cNvSpPr>
            <a:spLocks noChangeArrowheads="1"/>
          </p:cNvSpPr>
          <p:nvPr/>
        </p:nvSpPr>
        <p:spPr bwMode="auto">
          <a:xfrm>
            <a:off x="6011863"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6"/>
          <p:cNvSpPr>
            <a:spLocks noChangeShapeType="1"/>
          </p:cNvSpPr>
          <p:nvPr/>
        </p:nvSpPr>
        <p:spPr bwMode="auto">
          <a:xfrm flipV="1">
            <a:off x="4841875" y="5589588"/>
            <a:ext cx="0" cy="539750"/>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7" name="Rectangle 7"/>
          <p:cNvSpPr>
            <a:spLocks noChangeArrowheads="1"/>
          </p:cNvSpPr>
          <p:nvPr/>
        </p:nvSpPr>
        <p:spPr bwMode="auto">
          <a:xfrm>
            <a:off x="4572000"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90</a:t>
            </a:r>
          </a:p>
        </p:txBody>
      </p:sp>
      <p:sp>
        <p:nvSpPr>
          <p:cNvPr id="15368" name="Rectangle 8"/>
          <p:cNvSpPr>
            <a:spLocks noChangeArrowheads="1"/>
          </p:cNvSpPr>
          <p:nvPr/>
        </p:nvSpPr>
        <p:spPr bwMode="auto">
          <a:xfrm>
            <a:off x="6732588"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Rectangle 9"/>
          <p:cNvSpPr>
            <a:spLocks noChangeArrowheads="1"/>
          </p:cNvSpPr>
          <p:nvPr/>
        </p:nvSpPr>
        <p:spPr bwMode="auto">
          <a:xfrm>
            <a:off x="7451725" y="3789363"/>
            <a:ext cx="541338"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Rectangle 10"/>
          <p:cNvSpPr>
            <a:spLocks noChangeArrowheads="1"/>
          </p:cNvSpPr>
          <p:nvPr/>
        </p:nvSpPr>
        <p:spPr bwMode="auto">
          <a:xfrm>
            <a:off x="5292725" y="4149725"/>
            <a:ext cx="539750" cy="14398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120</a:t>
            </a:r>
          </a:p>
        </p:txBody>
      </p:sp>
      <p:sp>
        <p:nvSpPr>
          <p:cNvPr id="18443" name="Rectangle 11"/>
          <p:cNvSpPr>
            <a:spLocks noChangeArrowheads="1"/>
          </p:cNvSpPr>
          <p:nvPr/>
        </p:nvSpPr>
        <p:spPr bwMode="auto">
          <a:xfrm>
            <a:off x="1062038"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2" name="Rectangle 12"/>
          <p:cNvSpPr>
            <a:spLocks noChangeArrowheads="1"/>
          </p:cNvSpPr>
          <p:nvPr/>
        </p:nvSpPr>
        <p:spPr bwMode="auto">
          <a:xfrm>
            <a:off x="6011863"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3" name="Rectangle 13"/>
          <p:cNvSpPr>
            <a:spLocks noChangeArrowheads="1"/>
          </p:cNvSpPr>
          <p:nvPr/>
        </p:nvSpPr>
        <p:spPr bwMode="auto">
          <a:xfrm>
            <a:off x="6732588" y="5049838"/>
            <a:ext cx="539750" cy="539750"/>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45</a:t>
            </a:r>
          </a:p>
        </p:txBody>
      </p:sp>
      <p:sp>
        <p:nvSpPr>
          <p:cNvPr id="18446" name="Rectangle 14"/>
          <p:cNvSpPr>
            <a:spLocks noChangeArrowheads="1"/>
          </p:cNvSpPr>
          <p:nvPr/>
        </p:nvSpPr>
        <p:spPr bwMode="auto">
          <a:xfrm>
            <a:off x="6732588" y="396875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5" name="Rectangle 15"/>
          <p:cNvSpPr>
            <a:spLocks noChangeArrowheads="1"/>
          </p:cNvSpPr>
          <p:nvPr/>
        </p:nvSpPr>
        <p:spPr bwMode="auto">
          <a:xfrm>
            <a:off x="1601788" y="4329113"/>
            <a:ext cx="539750" cy="126047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85</a:t>
            </a:r>
          </a:p>
        </p:txBody>
      </p:sp>
      <p:sp>
        <p:nvSpPr>
          <p:cNvPr id="15376" name="Rectangle 16"/>
          <p:cNvSpPr>
            <a:spLocks noChangeArrowheads="1"/>
          </p:cNvSpPr>
          <p:nvPr/>
        </p:nvSpPr>
        <p:spPr bwMode="auto">
          <a:xfrm>
            <a:off x="2141538"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7" name="Rectangle 17"/>
          <p:cNvSpPr>
            <a:spLocks noChangeArrowheads="1"/>
          </p:cNvSpPr>
          <p:nvPr/>
        </p:nvSpPr>
        <p:spPr bwMode="auto">
          <a:xfrm>
            <a:off x="2681288" y="4868863"/>
            <a:ext cx="539750" cy="72072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60</a:t>
            </a:r>
          </a:p>
        </p:txBody>
      </p:sp>
      <p:sp>
        <p:nvSpPr>
          <p:cNvPr id="18450" name="Line 18"/>
          <p:cNvSpPr>
            <a:spLocks noChangeShapeType="1"/>
          </p:cNvSpPr>
          <p:nvPr/>
        </p:nvSpPr>
        <p:spPr bwMode="auto">
          <a:xfrm flipV="1">
            <a:off x="1331913" y="5589588"/>
            <a:ext cx="0" cy="541337"/>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9" name="Oval 19"/>
          <p:cNvSpPr>
            <a:spLocks noChangeArrowheads="1"/>
          </p:cNvSpPr>
          <p:nvPr/>
        </p:nvSpPr>
        <p:spPr bwMode="auto">
          <a:xfrm>
            <a:off x="2592388"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0" name="Oval 20"/>
          <p:cNvSpPr>
            <a:spLocks noChangeArrowheads="1"/>
          </p:cNvSpPr>
          <p:nvPr/>
        </p:nvSpPr>
        <p:spPr bwMode="auto">
          <a:xfrm>
            <a:off x="3041650" y="3159125"/>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a:t>
            </a:r>
          </a:p>
        </p:txBody>
      </p:sp>
      <p:sp>
        <p:nvSpPr>
          <p:cNvPr id="15381" name="Line 21"/>
          <p:cNvSpPr>
            <a:spLocks noChangeShapeType="1"/>
          </p:cNvSpPr>
          <p:nvPr/>
        </p:nvSpPr>
        <p:spPr bwMode="auto">
          <a:xfrm>
            <a:off x="295433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2" name="Line 22"/>
          <p:cNvSpPr>
            <a:spLocks noChangeShapeType="1"/>
          </p:cNvSpPr>
          <p:nvPr/>
        </p:nvSpPr>
        <p:spPr bwMode="auto">
          <a:xfrm flipH="1">
            <a:off x="250348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3" name="Oval 23"/>
          <p:cNvSpPr>
            <a:spLocks noChangeArrowheads="1"/>
          </p:cNvSpPr>
          <p:nvPr/>
        </p:nvSpPr>
        <p:spPr bwMode="auto">
          <a:xfrm>
            <a:off x="3494088"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F</a:t>
            </a:r>
          </a:p>
        </p:txBody>
      </p:sp>
      <p:sp>
        <p:nvSpPr>
          <p:cNvPr id="15384" name="Oval 24"/>
          <p:cNvSpPr>
            <a:spLocks noChangeArrowheads="1"/>
          </p:cNvSpPr>
          <p:nvPr/>
        </p:nvSpPr>
        <p:spPr bwMode="auto">
          <a:xfrm>
            <a:off x="2593975"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S</a:t>
            </a:r>
          </a:p>
        </p:txBody>
      </p:sp>
      <p:sp>
        <p:nvSpPr>
          <p:cNvPr id="15385" name="Oval 25"/>
          <p:cNvSpPr>
            <a:spLocks noChangeArrowheads="1"/>
          </p:cNvSpPr>
          <p:nvPr/>
        </p:nvSpPr>
        <p:spPr bwMode="auto">
          <a:xfrm>
            <a:off x="2143125" y="3160713"/>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5386" name="Line 26"/>
          <p:cNvSpPr>
            <a:spLocks noChangeShapeType="1"/>
          </p:cNvSpPr>
          <p:nvPr/>
        </p:nvSpPr>
        <p:spPr bwMode="auto">
          <a:xfrm>
            <a:off x="340360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7" name="Line 27"/>
          <p:cNvSpPr>
            <a:spLocks noChangeShapeType="1"/>
          </p:cNvSpPr>
          <p:nvPr/>
        </p:nvSpPr>
        <p:spPr bwMode="auto">
          <a:xfrm flipH="1">
            <a:off x="295275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8" name="Oval 28"/>
          <p:cNvSpPr>
            <a:spLocks noChangeArrowheads="1"/>
          </p:cNvSpPr>
          <p:nvPr/>
        </p:nvSpPr>
        <p:spPr bwMode="auto">
          <a:xfrm>
            <a:off x="2141538" y="153828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9" name="Line 29"/>
          <p:cNvSpPr>
            <a:spLocks noChangeShapeType="1"/>
          </p:cNvSpPr>
          <p:nvPr/>
        </p:nvSpPr>
        <p:spPr bwMode="auto">
          <a:xfrm>
            <a:off x="250348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0" name="Line 30"/>
          <p:cNvSpPr>
            <a:spLocks noChangeShapeType="1"/>
          </p:cNvSpPr>
          <p:nvPr/>
        </p:nvSpPr>
        <p:spPr bwMode="auto">
          <a:xfrm flipH="1">
            <a:off x="205263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1" name="Oval 31"/>
          <p:cNvSpPr>
            <a:spLocks noChangeArrowheads="1"/>
          </p:cNvSpPr>
          <p:nvPr/>
        </p:nvSpPr>
        <p:spPr bwMode="auto">
          <a:xfrm>
            <a:off x="1692275"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8464" name="Text Box 32"/>
          <p:cNvSpPr txBox="1">
            <a:spLocks noChangeArrowheads="1"/>
          </p:cNvSpPr>
          <p:nvPr/>
        </p:nvSpPr>
        <p:spPr bwMode="auto">
          <a:xfrm>
            <a:off x="4572000" y="32496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-15</a:t>
            </a:r>
          </a:p>
        </p:txBody>
      </p:sp>
      <p:sp>
        <p:nvSpPr>
          <p:cNvPr id="18465" name="Text Box 33"/>
          <p:cNvSpPr txBox="1">
            <a:spLocks noChangeArrowheads="1"/>
          </p:cNvSpPr>
          <p:nvPr/>
        </p:nvSpPr>
        <p:spPr bwMode="auto">
          <a:xfrm>
            <a:off x="5202238" y="324961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-3.75</a:t>
            </a:r>
          </a:p>
        </p:txBody>
      </p:sp>
      <p:sp>
        <p:nvSpPr>
          <p:cNvPr id="18466" name="Text Box 34"/>
          <p:cNvSpPr txBox="1">
            <a:spLocks noChangeArrowheads="1"/>
          </p:cNvSpPr>
          <p:nvPr/>
        </p:nvSpPr>
        <p:spPr bwMode="auto">
          <a:xfrm>
            <a:off x="6102350" y="3249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a:t>
            </a:r>
          </a:p>
        </p:txBody>
      </p:sp>
      <p:sp>
        <p:nvSpPr>
          <p:cNvPr id="18467" name="Text Box 35"/>
          <p:cNvSpPr txBox="1">
            <a:spLocks noChangeArrowheads="1"/>
          </p:cNvSpPr>
          <p:nvPr/>
        </p:nvSpPr>
        <p:spPr bwMode="auto">
          <a:xfrm>
            <a:off x="6732588"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4.29</a:t>
            </a:r>
          </a:p>
        </p:txBody>
      </p:sp>
      <p:sp>
        <p:nvSpPr>
          <p:cNvPr id="18468" name="Text Box 36"/>
          <p:cNvSpPr txBox="1">
            <a:spLocks noChangeArrowheads="1"/>
          </p:cNvSpPr>
          <p:nvPr/>
        </p:nvSpPr>
        <p:spPr bwMode="auto">
          <a:xfrm>
            <a:off x="7451725"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1.88</a:t>
            </a:r>
          </a:p>
        </p:txBody>
      </p:sp>
      <p:sp>
        <p:nvSpPr>
          <p:cNvPr id="18469" name="Oval 37"/>
          <p:cNvSpPr>
            <a:spLocks noChangeArrowheads="1"/>
          </p:cNvSpPr>
          <p:nvPr/>
        </p:nvSpPr>
        <p:spPr bwMode="auto">
          <a:xfrm>
            <a:off x="6551613" y="3068638"/>
            <a:ext cx="900112" cy="7207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23BA0293-705A-4FBD-9548-7A295D234733}" type="datetime1">
              <a:rPr lang="en-GB" smtClean="0"/>
              <a:t>02/10/2013</a:t>
            </a:fld>
            <a:endParaRPr lang="en-GB"/>
          </a:p>
        </p:txBody>
      </p:sp>
      <p:sp>
        <p:nvSpPr>
          <p:cNvPr id="3" name="Footer Placeholder 2"/>
          <p:cNvSpPr>
            <a:spLocks noGrp="1"/>
          </p:cNvSpPr>
          <p:nvPr>
            <p:ph type="ftr" sz="quarter" idx="11"/>
          </p:nvPr>
        </p:nvSpPr>
        <p:spPr/>
        <p:txBody>
          <a:bodyPr/>
          <a:lstStyle/>
          <a:p>
            <a:r>
              <a:rPr lang="en-GB" smtClean="0"/>
              <a:t>John Woodward University of Stirling</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69</a:t>
            </a:fld>
            <a:endParaRPr lang="en-GB"/>
          </a:p>
        </p:txBody>
      </p:sp>
    </p:spTree>
    <p:extLst>
      <p:ext uri="{BB962C8B-B14F-4D97-AF65-F5344CB8AC3E}">
        <p14:creationId xmlns:p14="http://schemas.microsoft.com/office/powerpoint/2010/main" val="538839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4.04624E-7 L 0.07882 -4.04624E-7 " pathEditMode="relative" rAng="0" ptsTypes="AA">
                                      <p:cBhvr>
                                        <p:cTn id="6" dur="1000" fill="hold"/>
                                        <p:tgtEl>
                                          <p:spTgt spid="18438"/>
                                        </p:tgtEl>
                                        <p:attrNameLst>
                                          <p:attrName>ppt_x</p:attrName>
                                          <p:attrName>ppt_y</p:attrName>
                                        </p:attrNameLst>
                                      </p:cBhvr>
                                      <p:rCtr x="3941" y="0"/>
                                    </p:animMotion>
                                  </p:childTnLst>
                                </p:cTn>
                              </p:par>
                              <p:par>
                                <p:cTn id="7" presetID="3" presetClass="entr" presetSubtype="10" fill="hold" grpId="0" nodeType="withEffect">
                                  <p:stCondLst>
                                    <p:cond delay="0"/>
                                  </p:stCondLst>
                                  <p:childTnLst>
                                    <p:set>
                                      <p:cBhvr>
                                        <p:cTn id="8" dur="1" fill="hold">
                                          <p:stCondLst>
                                            <p:cond delay="0"/>
                                          </p:stCondLst>
                                        </p:cTn>
                                        <p:tgtEl>
                                          <p:spTgt spid="18464"/>
                                        </p:tgtEl>
                                        <p:attrNameLst>
                                          <p:attrName>style.visibility</p:attrName>
                                        </p:attrNameLst>
                                      </p:cBhvr>
                                      <p:to>
                                        <p:strVal val="visible"/>
                                      </p:to>
                                    </p:set>
                                    <p:animEffect transition="in" filter="blinds(horizontal)">
                                      <p:cBhvr>
                                        <p:cTn id="9" dur="500"/>
                                        <p:tgtEl>
                                          <p:spTgt spid="184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7882 -4.04624E-7 L 0.15747 -4.04624E-7 " pathEditMode="relative" rAng="0" ptsTypes="AA">
                                      <p:cBhvr>
                                        <p:cTn id="13" dur="1000" fill="hold"/>
                                        <p:tgtEl>
                                          <p:spTgt spid="18438"/>
                                        </p:tgtEl>
                                        <p:attrNameLst>
                                          <p:attrName>ppt_x</p:attrName>
                                          <p:attrName>ppt_y</p:attrName>
                                        </p:attrNameLst>
                                      </p:cBhvr>
                                      <p:rCtr x="3924" y="0"/>
                                    </p:animMotion>
                                  </p:childTnLst>
                                </p:cTn>
                              </p:par>
                              <p:par>
                                <p:cTn id="14" presetID="3" presetClass="entr" presetSubtype="10" fill="hold" grpId="0" nodeType="withEffect">
                                  <p:stCondLst>
                                    <p:cond delay="0"/>
                                  </p:stCondLst>
                                  <p:childTnLst>
                                    <p:set>
                                      <p:cBhvr>
                                        <p:cTn id="15" dur="1" fill="hold">
                                          <p:stCondLst>
                                            <p:cond delay="0"/>
                                          </p:stCondLst>
                                        </p:cTn>
                                        <p:tgtEl>
                                          <p:spTgt spid="18465"/>
                                        </p:tgtEl>
                                        <p:attrNameLst>
                                          <p:attrName>style.visibility</p:attrName>
                                        </p:attrNameLst>
                                      </p:cBhvr>
                                      <p:to>
                                        <p:strVal val="visible"/>
                                      </p:to>
                                    </p:set>
                                    <p:animEffect transition="in" filter="blinds(horizontal)">
                                      <p:cBhvr>
                                        <p:cTn id="16" dur="500"/>
                                        <p:tgtEl>
                                          <p:spTgt spid="18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2" nodeType="clickEffect">
                                  <p:stCondLst>
                                    <p:cond delay="0"/>
                                  </p:stCondLst>
                                  <p:childTnLst>
                                    <p:animMotion origin="layout" path="M 0.15747 -4.04624E-7 L 0.23629 -4.04624E-7 " pathEditMode="relative" rAng="0" ptsTypes="AA">
                                      <p:cBhvr>
                                        <p:cTn id="20" dur="1000" fill="hold"/>
                                        <p:tgtEl>
                                          <p:spTgt spid="18438"/>
                                        </p:tgtEl>
                                        <p:attrNameLst>
                                          <p:attrName>ppt_x</p:attrName>
                                          <p:attrName>ppt_y</p:attrName>
                                        </p:attrNameLst>
                                      </p:cBhvr>
                                      <p:rCtr x="3941" y="0"/>
                                    </p:animMotion>
                                  </p:childTnLst>
                                </p:cTn>
                              </p:par>
                              <p:par>
                                <p:cTn id="21" presetID="3" presetClass="entr" presetSubtype="10" fill="hold" grpId="0" nodeType="withEffect">
                                  <p:stCondLst>
                                    <p:cond delay="0"/>
                                  </p:stCondLst>
                                  <p:childTnLst>
                                    <p:set>
                                      <p:cBhvr>
                                        <p:cTn id="22" dur="1" fill="hold">
                                          <p:stCondLst>
                                            <p:cond delay="0"/>
                                          </p:stCondLst>
                                        </p:cTn>
                                        <p:tgtEl>
                                          <p:spTgt spid="18466"/>
                                        </p:tgtEl>
                                        <p:attrNameLst>
                                          <p:attrName>style.visibility</p:attrName>
                                        </p:attrNameLst>
                                      </p:cBhvr>
                                      <p:to>
                                        <p:strVal val="visible"/>
                                      </p:to>
                                    </p:set>
                                    <p:animEffect transition="in" filter="blinds(horizontal)">
                                      <p:cBhvr>
                                        <p:cTn id="23" dur="500"/>
                                        <p:tgtEl>
                                          <p:spTgt spid="18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grpId="3" nodeType="clickEffect">
                                  <p:stCondLst>
                                    <p:cond delay="0"/>
                                  </p:stCondLst>
                                  <p:childTnLst>
                                    <p:animMotion origin="layout" path="M 0.23629 -4.04624E-7 L 0.31511 -4.04624E-7 " pathEditMode="relative" rAng="0" ptsTypes="AA">
                                      <p:cBhvr>
                                        <p:cTn id="27" dur="1000" fill="hold"/>
                                        <p:tgtEl>
                                          <p:spTgt spid="18438"/>
                                        </p:tgtEl>
                                        <p:attrNameLst>
                                          <p:attrName>ppt_x</p:attrName>
                                          <p:attrName>ppt_y</p:attrName>
                                        </p:attrNameLst>
                                      </p:cBhvr>
                                      <p:rCtr x="3941" y="0"/>
                                    </p:animMotion>
                                  </p:childTnLst>
                                </p:cTn>
                              </p:par>
                              <p:par>
                                <p:cTn id="28" presetID="3" presetClass="entr" presetSubtype="1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animEffect transition="in" filter="blinds(horizontal)">
                                      <p:cBhvr>
                                        <p:cTn id="30" dur="500"/>
                                        <p:tgtEl>
                                          <p:spTgt spid="18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blinds(horizontal)">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9"/>
                                        </p:tgtEl>
                                        <p:attrNameLst>
                                          <p:attrName>style.visibility</p:attrName>
                                        </p:attrNameLst>
                                      </p:cBhvr>
                                      <p:to>
                                        <p:strVal val="visible"/>
                                      </p:to>
                                    </p:set>
                                    <p:animEffect transition="in" filter="blinds(horizontal)">
                                      <p:cBhvr>
                                        <p:cTn id="40" dur="500"/>
                                        <p:tgtEl>
                                          <p:spTgt spid="184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8443"/>
                                        </p:tgtEl>
                                      </p:cBhvr>
                                    </p:animEffect>
                                    <p:set>
                                      <p:cBhvr>
                                        <p:cTn id="45" dur="1" fill="hold">
                                          <p:stCondLst>
                                            <p:cond delay="499"/>
                                          </p:stCondLst>
                                        </p:cTn>
                                        <p:tgtEl>
                                          <p:spTgt spid="18443"/>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18446"/>
                                        </p:tgtEl>
                                        <p:attrNameLst>
                                          <p:attrName>style.visibility</p:attrName>
                                        </p:attrNameLst>
                                      </p:cBhvr>
                                      <p:to>
                                        <p:strVal val="visible"/>
                                      </p:to>
                                    </p:set>
                                    <p:animEffect transition="in" filter="blinds(horizontal)">
                                      <p:cBhvr>
                                        <p:cTn id="48" dur="500"/>
                                        <p:tgtEl>
                                          <p:spTgt spid="18446"/>
                                        </p:tgtEl>
                                      </p:cBhvr>
                                    </p:animEffect>
                                  </p:childTnLst>
                                </p:cTn>
                              </p:par>
                              <p:par>
                                <p:cTn id="49" presetID="35" presetClass="path" presetSubtype="0" accel="50000" decel="50000" fill="hold" grpId="4" nodeType="withEffect">
                                  <p:stCondLst>
                                    <p:cond delay="0"/>
                                  </p:stCondLst>
                                  <p:childTnLst>
                                    <p:animMotion origin="layout" path="M 0.31511 -4.04624E-7 L -3.88889E-6 -4.04624E-7 " pathEditMode="relative" rAng="0" ptsTypes="AA">
                                      <p:cBhvr>
                                        <p:cTn id="50" dur="1000" fill="hold"/>
                                        <p:tgtEl>
                                          <p:spTgt spid="18438"/>
                                        </p:tgtEl>
                                        <p:attrNameLst>
                                          <p:attrName>ppt_x</p:attrName>
                                          <p:attrName>ppt_y</p:attrName>
                                        </p:attrNameLst>
                                      </p:cBhvr>
                                      <p:rCtr x="-15764"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grpId="0" nodeType="clickEffect">
                                  <p:stCondLst>
                                    <p:cond delay="0"/>
                                  </p:stCondLst>
                                  <p:childTnLst>
                                    <p:animMotion origin="layout" path="M 2.77778E-7 -4.04624E-7 L 0.05903 -4.04624E-7 " pathEditMode="relative" rAng="0" ptsTypes="AA">
                                      <p:cBhvr>
                                        <p:cTn id="54" dur="1000" fill="hold"/>
                                        <p:tgtEl>
                                          <p:spTgt spid="18450"/>
                                        </p:tgtEl>
                                        <p:attrNameLst>
                                          <p:attrName>ppt_x</p:attrName>
                                          <p:attrName>ppt_y</p:attrName>
                                        </p:attrNameLst>
                                      </p:cBhvr>
                                      <p:rCtr x="2951" y="0"/>
                                    </p:animMotion>
                                  </p:childTnLst>
                                </p:cTn>
                              </p:par>
                              <p:par>
                                <p:cTn id="55" presetID="3" presetClass="exit" presetSubtype="10" fill="hold" grpId="1" nodeType="withEffect">
                                  <p:stCondLst>
                                    <p:cond delay="0"/>
                                  </p:stCondLst>
                                  <p:childTnLst>
                                    <p:animEffect transition="out" filter="blinds(horizontal)">
                                      <p:cBhvr>
                                        <p:cTn id="56" dur="500"/>
                                        <p:tgtEl>
                                          <p:spTgt spid="18464"/>
                                        </p:tgtEl>
                                      </p:cBhvr>
                                    </p:animEffect>
                                    <p:set>
                                      <p:cBhvr>
                                        <p:cTn id="57" dur="1" fill="hold">
                                          <p:stCondLst>
                                            <p:cond delay="499"/>
                                          </p:stCondLst>
                                        </p:cTn>
                                        <p:tgtEl>
                                          <p:spTgt spid="184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8465"/>
                                        </p:tgtEl>
                                      </p:cBhvr>
                                    </p:animEffect>
                                    <p:set>
                                      <p:cBhvr>
                                        <p:cTn id="60" dur="1" fill="hold">
                                          <p:stCondLst>
                                            <p:cond delay="499"/>
                                          </p:stCondLst>
                                        </p:cTn>
                                        <p:tgtEl>
                                          <p:spTgt spid="184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466"/>
                                        </p:tgtEl>
                                      </p:cBhvr>
                                    </p:animEffect>
                                    <p:set>
                                      <p:cBhvr>
                                        <p:cTn id="63" dur="1" fill="hold">
                                          <p:stCondLst>
                                            <p:cond delay="499"/>
                                          </p:stCondLst>
                                        </p:cTn>
                                        <p:tgtEl>
                                          <p:spTgt spid="1846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467"/>
                                        </p:tgtEl>
                                      </p:cBhvr>
                                    </p:animEffect>
                                    <p:set>
                                      <p:cBhvr>
                                        <p:cTn id="66" dur="1" fill="hold">
                                          <p:stCondLst>
                                            <p:cond delay="499"/>
                                          </p:stCondLst>
                                        </p:cTn>
                                        <p:tgtEl>
                                          <p:spTgt spid="1846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468"/>
                                        </p:tgtEl>
                                      </p:cBhvr>
                                    </p:animEffect>
                                    <p:set>
                                      <p:cBhvr>
                                        <p:cTn id="69" dur="1" fill="hold">
                                          <p:stCondLst>
                                            <p:cond delay="499"/>
                                          </p:stCondLst>
                                        </p:cTn>
                                        <p:tgtEl>
                                          <p:spTgt spid="1846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8469"/>
                                        </p:tgtEl>
                                      </p:cBhvr>
                                    </p:animEffect>
                                    <p:set>
                                      <p:cBhvr>
                                        <p:cTn id="72" dur="1" fill="hold">
                                          <p:stCondLst>
                                            <p:cond delay="499"/>
                                          </p:stCondLst>
                                        </p:cTn>
                                        <p:tgtEl>
                                          <p:spTgt spid="18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8" grpId="2" animBg="1"/>
      <p:bldP spid="18438" grpId="3" animBg="1"/>
      <p:bldP spid="18438" grpId="4" animBg="1"/>
      <p:bldP spid="18443" grpId="0" animBg="1"/>
      <p:bldP spid="18446" grpId="0" animBg="1"/>
      <p:bldP spid="18450" grpId="0" animBg="1"/>
      <p:bldP spid="18464" grpId="0"/>
      <p:bldP spid="18464" grpId="1"/>
      <p:bldP spid="18465" grpId="0"/>
      <p:bldP spid="18465" grpId="1"/>
      <p:bldP spid="18466" grpId="0"/>
      <p:bldP spid="18466" grpId="1"/>
      <p:bldP spid="18467" grpId="0"/>
      <p:bldP spid="18467" grpId="1"/>
      <p:bldP spid="18468" grpId="0"/>
      <p:bldP spid="18468" grpId="1"/>
      <p:bldP spid="18469" grpId="0" animBg="1"/>
      <p:bldP spid="1846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is/not Black box optimization?</a:t>
            </a:r>
            <a:endParaRPr lang="en-GB" b="1" dirty="0"/>
          </a:p>
        </p:txBody>
      </p:sp>
      <p:sp>
        <p:nvSpPr>
          <p:cNvPr id="3" name="Content Placeholder 2"/>
          <p:cNvSpPr>
            <a:spLocks noGrp="1"/>
          </p:cNvSpPr>
          <p:nvPr>
            <p:ph idx="1"/>
          </p:nvPr>
        </p:nvSpPr>
        <p:spPr>
          <a:xfrm>
            <a:off x="393205" y="1362471"/>
            <a:ext cx="4186808" cy="2013223"/>
          </a:xfrm>
        </p:spPr>
        <p:txBody>
          <a:bodyPr>
            <a:normAutofit/>
          </a:bodyPr>
          <a:lstStyle/>
          <a:p>
            <a:r>
              <a:rPr lang="en-GB" dirty="0" smtClean="0"/>
              <a:t>In mathematics</a:t>
            </a:r>
          </a:p>
          <a:p>
            <a:r>
              <a:rPr lang="en-GB" dirty="0" smtClean="0"/>
              <a:t>In physics (</a:t>
            </a:r>
            <a:r>
              <a:rPr lang="en-GB" dirty="0"/>
              <a:t>Calculus of </a:t>
            </a:r>
            <a:r>
              <a:rPr lang="en-GB" dirty="0" smtClean="0"/>
              <a:t>variations)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24744"/>
            <a:ext cx="4206326" cy="24886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10" y="3140968"/>
            <a:ext cx="3888432" cy="3000375"/>
          </a:xfrm>
          <a:prstGeom prst="rect">
            <a:avLst/>
          </a:prstGeom>
        </p:spPr>
      </p:pic>
      <p:sp>
        <p:nvSpPr>
          <p:cNvPr id="6" name="Content Placeholder 2"/>
          <p:cNvSpPr txBox="1">
            <a:spLocks/>
          </p:cNvSpPr>
          <p:nvPr/>
        </p:nvSpPr>
        <p:spPr>
          <a:xfrm>
            <a:off x="4733967" y="3933056"/>
            <a:ext cx="4186808" cy="20132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What is the best x</a:t>
            </a:r>
          </a:p>
          <a:p>
            <a:r>
              <a:rPr lang="en-GB" dirty="0" smtClean="0"/>
              <a:t>What is the best path</a:t>
            </a:r>
            <a:endParaRPr lang="en-GB" dirty="0"/>
          </a:p>
        </p:txBody>
      </p:sp>
    </p:spTree>
    <p:extLst>
      <p:ext uri="{BB962C8B-B14F-4D97-AF65-F5344CB8AC3E}">
        <p14:creationId xmlns:p14="http://schemas.microsoft.com/office/powerpoint/2010/main" val="3774163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b="1" dirty="0" smtClean="0"/>
              <a:t>Robustness of Heuristics</a:t>
            </a:r>
          </a:p>
        </p:txBody>
      </p:sp>
      <p:pic>
        <p:nvPicPr>
          <p:cNvPr id="22531"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816225"/>
            <a:ext cx="65881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p:cNvSpPr>
            <a:spLocks noChangeShapeType="1"/>
          </p:cNvSpPr>
          <p:nvPr/>
        </p:nvSpPr>
        <p:spPr bwMode="auto">
          <a:xfrm flipH="1">
            <a:off x="2195513" y="4616450"/>
            <a:ext cx="3563937" cy="64928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5" name="Line 9"/>
          <p:cNvSpPr>
            <a:spLocks noChangeShapeType="1"/>
          </p:cNvSpPr>
          <p:nvPr/>
        </p:nvSpPr>
        <p:spPr bwMode="auto">
          <a:xfrm>
            <a:off x="2808288" y="4581525"/>
            <a:ext cx="3816350" cy="75565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6" name="Line 10"/>
          <p:cNvSpPr>
            <a:spLocks noChangeShapeType="1"/>
          </p:cNvSpPr>
          <p:nvPr/>
        </p:nvSpPr>
        <p:spPr bwMode="auto">
          <a:xfrm>
            <a:off x="2771775" y="4616450"/>
            <a:ext cx="2195513" cy="720725"/>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7" name="Line 11"/>
          <p:cNvSpPr>
            <a:spLocks noChangeShapeType="1"/>
          </p:cNvSpPr>
          <p:nvPr/>
        </p:nvSpPr>
        <p:spPr bwMode="auto">
          <a:xfrm flipH="1">
            <a:off x="3635375" y="4652963"/>
            <a:ext cx="2160588"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Line 12"/>
          <p:cNvSpPr>
            <a:spLocks noChangeShapeType="1"/>
          </p:cNvSpPr>
          <p:nvPr/>
        </p:nvSpPr>
        <p:spPr bwMode="auto">
          <a:xfrm flipH="1">
            <a:off x="2700338" y="3716338"/>
            <a:ext cx="1584325" cy="504825"/>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9" name="Line 13"/>
          <p:cNvSpPr>
            <a:spLocks noChangeShapeType="1"/>
          </p:cNvSpPr>
          <p:nvPr/>
        </p:nvSpPr>
        <p:spPr bwMode="auto">
          <a:xfrm flipH="1">
            <a:off x="2124075" y="3716338"/>
            <a:ext cx="2124075" cy="154940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0" name="Line 14"/>
          <p:cNvSpPr>
            <a:spLocks noChangeShapeType="1"/>
          </p:cNvSpPr>
          <p:nvPr/>
        </p:nvSpPr>
        <p:spPr bwMode="auto">
          <a:xfrm flipH="1">
            <a:off x="3563938" y="3716338"/>
            <a:ext cx="720725" cy="16208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1" name="Line 15"/>
          <p:cNvSpPr>
            <a:spLocks noChangeShapeType="1"/>
          </p:cNvSpPr>
          <p:nvPr/>
        </p:nvSpPr>
        <p:spPr bwMode="auto">
          <a:xfrm>
            <a:off x="4319588" y="3716338"/>
            <a:ext cx="2339975" cy="151288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2" name="Line 16"/>
          <p:cNvSpPr>
            <a:spLocks noChangeShapeType="1"/>
          </p:cNvSpPr>
          <p:nvPr/>
        </p:nvSpPr>
        <p:spPr bwMode="auto">
          <a:xfrm>
            <a:off x="4319588" y="3716338"/>
            <a:ext cx="757237" cy="16573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3" name="Line 17"/>
          <p:cNvSpPr>
            <a:spLocks noChangeShapeType="1"/>
          </p:cNvSpPr>
          <p:nvPr/>
        </p:nvSpPr>
        <p:spPr bwMode="auto">
          <a:xfrm>
            <a:off x="4284663" y="3716338"/>
            <a:ext cx="1547812" cy="541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2" name="Line 18"/>
          <p:cNvSpPr>
            <a:spLocks noChangeShapeType="1"/>
          </p:cNvSpPr>
          <p:nvPr/>
        </p:nvSpPr>
        <p:spPr bwMode="auto">
          <a:xfrm>
            <a:off x="1871663" y="1773238"/>
            <a:ext cx="719137" cy="287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3" name="Line 19"/>
          <p:cNvSpPr>
            <a:spLocks noChangeShapeType="1"/>
          </p:cNvSpPr>
          <p:nvPr/>
        </p:nvSpPr>
        <p:spPr bwMode="auto">
          <a:xfrm>
            <a:off x="1871663" y="2133600"/>
            <a:ext cx="684212" cy="28733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4" name="Text Box 20"/>
          <p:cNvSpPr txBox="1">
            <a:spLocks noChangeArrowheads="1"/>
          </p:cNvSpPr>
          <p:nvPr/>
        </p:nvSpPr>
        <p:spPr bwMode="auto">
          <a:xfrm>
            <a:off x="2771775" y="1628775"/>
            <a:ext cx="32194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all legal results</a:t>
            </a:r>
          </a:p>
        </p:txBody>
      </p:sp>
      <p:sp>
        <p:nvSpPr>
          <p:cNvPr id="22545" name="Text Box 21"/>
          <p:cNvSpPr txBox="1">
            <a:spLocks noChangeArrowheads="1"/>
          </p:cNvSpPr>
          <p:nvPr/>
        </p:nvSpPr>
        <p:spPr bwMode="auto">
          <a:xfrm>
            <a:off x="2771775" y="2133600"/>
            <a:ext cx="398621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some illegal results</a:t>
            </a:r>
          </a:p>
        </p:txBody>
      </p:sp>
      <p:sp>
        <p:nvSpPr>
          <p:cNvPr id="29718" name="Line 22"/>
          <p:cNvSpPr>
            <a:spLocks noChangeShapeType="1"/>
          </p:cNvSpPr>
          <p:nvPr/>
        </p:nvSpPr>
        <p:spPr bwMode="auto">
          <a:xfrm>
            <a:off x="5832475" y="4652963"/>
            <a:ext cx="9001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9" name="Line 23"/>
          <p:cNvSpPr>
            <a:spLocks noChangeShapeType="1"/>
          </p:cNvSpPr>
          <p:nvPr/>
        </p:nvSpPr>
        <p:spPr bwMode="auto">
          <a:xfrm flipH="1">
            <a:off x="5111750" y="4652963"/>
            <a:ext cx="6842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0" name="Line 24"/>
          <p:cNvSpPr>
            <a:spLocks noChangeShapeType="1"/>
          </p:cNvSpPr>
          <p:nvPr/>
        </p:nvSpPr>
        <p:spPr bwMode="auto">
          <a:xfrm>
            <a:off x="2808288" y="4616450"/>
            <a:ext cx="9001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1" name="Line 25"/>
          <p:cNvSpPr>
            <a:spLocks noChangeShapeType="1"/>
          </p:cNvSpPr>
          <p:nvPr/>
        </p:nvSpPr>
        <p:spPr bwMode="auto">
          <a:xfrm flipH="1">
            <a:off x="2087563" y="4616450"/>
            <a:ext cx="6842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Date Placeholder 1"/>
          <p:cNvSpPr>
            <a:spLocks noGrp="1"/>
          </p:cNvSpPr>
          <p:nvPr>
            <p:ph type="dt" sz="half" idx="10"/>
          </p:nvPr>
        </p:nvSpPr>
        <p:spPr/>
        <p:txBody>
          <a:bodyPr/>
          <a:lstStyle/>
          <a:p>
            <a:fld id="{80304E88-C288-4218-8953-66C9C2FB9EA1}" type="datetime1">
              <a:rPr lang="en-GB" smtClean="0"/>
              <a:t>02/10/2013</a:t>
            </a:fld>
            <a:endParaRPr lang="en-GB"/>
          </a:p>
        </p:txBody>
      </p:sp>
      <p:sp>
        <p:nvSpPr>
          <p:cNvPr id="3" name="Footer Placeholder 2"/>
          <p:cNvSpPr>
            <a:spLocks noGrp="1"/>
          </p:cNvSpPr>
          <p:nvPr>
            <p:ph type="ftr" sz="quarter" idx="11"/>
          </p:nvPr>
        </p:nvSpPr>
        <p:spPr/>
        <p:txBody>
          <a:bodyPr/>
          <a:lstStyle/>
          <a:p>
            <a:r>
              <a:rPr lang="en-GB" smtClean="0"/>
              <a:t>John Woodward University of Stirling</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70</a:t>
            </a:fld>
            <a:endParaRPr lang="en-GB"/>
          </a:p>
        </p:txBody>
      </p:sp>
    </p:spTree>
    <p:extLst>
      <p:ext uri="{BB962C8B-B14F-4D97-AF65-F5344CB8AC3E}">
        <p14:creationId xmlns:p14="http://schemas.microsoft.com/office/powerpoint/2010/main" val="3456814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blinds(horizontal)">
                                      <p:cBhvr>
                                        <p:cTn id="7" dur="500"/>
                                        <p:tgtEl>
                                          <p:spTgt spid="29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11"/>
                                        </p:tgtEl>
                                        <p:attrNameLst>
                                          <p:attrName>style.visibility</p:attrName>
                                        </p:attrNameLst>
                                      </p:cBhvr>
                                      <p:to>
                                        <p:strVal val="visible"/>
                                      </p:to>
                                    </p:set>
                                    <p:animEffect transition="in" filter="blinds(horizontal)">
                                      <p:cBhvr>
                                        <p:cTn id="10" dur="500"/>
                                        <p:tgtEl>
                                          <p:spTgt spid="297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blinds(horizontal)">
                                      <p:cBhvr>
                                        <p:cTn id="13" dur="500"/>
                                        <p:tgtEl>
                                          <p:spTgt spid="297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blinds(horizontal)">
                                      <p:cBhvr>
                                        <p:cTn id="16" dur="500"/>
                                        <p:tgtEl>
                                          <p:spTgt spid="297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9712"/>
                                        </p:tgtEl>
                                      </p:cBhvr>
                                    </p:animEffect>
                                    <p:set>
                                      <p:cBhvr>
                                        <p:cTn id="27" dur="1" fill="hold">
                                          <p:stCondLst>
                                            <p:cond delay="499"/>
                                          </p:stCondLst>
                                        </p:cTn>
                                        <p:tgtEl>
                                          <p:spTgt spid="29712"/>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9711"/>
                                        </p:tgtEl>
                                      </p:cBhvr>
                                    </p:animEffect>
                                    <p:set>
                                      <p:cBhvr>
                                        <p:cTn id="30" dur="1" fill="hold">
                                          <p:stCondLst>
                                            <p:cond delay="499"/>
                                          </p:stCondLst>
                                        </p:cTn>
                                        <p:tgtEl>
                                          <p:spTgt spid="2971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9713"/>
                                        </p:tgtEl>
                                      </p:cBhvr>
                                    </p:animEffect>
                                    <p:set>
                                      <p:cBhvr>
                                        <p:cTn id="33" dur="1" fill="hold">
                                          <p:stCondLst>
                                            <p:cond delay="499"/>
                                          </p:stCondLst>
                                        </p:cTn>
                                        <p:tgtEl>
                                          <p:spTgt spid="2971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710"/>
                                        </p:tgtEl>
                                      </p:cBhvr>
                                    </p:animEffect>
                                    <p:set>
                                      <p:cBhvr>
                                        <p:cTn id="36" dur="1" fill="hold">
                                          <p:stCondLst>
                                            <p:cond delay="499"/>
                                          </p:stCondLst>
                                        </p:cTn>
                                        <p:tgtEl>
                                          <p:spTgt spid="297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709"/>
                                        </p:tgtEl>
                                      </p:cBhvr>
                                    </p:animEffect>
                                    <p:set>
                                      <p:cBhvr>
                                        <p:cTn id="39" dur="1" fill="hold">
                                          <p:stCondLst>
                                            <p:cond delay="499"/>
                                          </p:stCondLst>
                                        </p:cTn>
                                        <p:tgtEl>
                                          <p:spTgt spid="2970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9708"/>
                                        </p:tgtEl>
                                      </p:cBhvr>
                                    </p:animEffect>
                                    <p:set>
                                      <p:cBhvr>
                                        <p:cTn id="42" dur="1" fill="hold">
                                          <p:stCondLst>
                                            <p:cond delay="499"/>
                                          </p:stCondLst>
                                        </p:cTn>
                                        <p:tgtEl>
                                          <p:spTgt spid="297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9707"/>
                                        </p:tgtEl>
                                        <p:attrNameLst>
                                          <p:attrName>style.visibility</p:attrName>
                                        </p:attrNameLst>
                                      </p:cBhvr>
                                      <p:to>
                                        <p:strVal val="visible"/>
                                      </p:to>
                                    </p:set>
                                    <p:animEffect transition="in" filter="blinds(horizontal)">
                                      <p:cBhvr>
                                        <p:cTn id="50" dur="500"/>
                                        <p:tgtEl>
                                          <p:spTgt spid="297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Effect transition="in" filter="blinds(horizontal)">
                                      <p:cBhvr>
                                        <p:cTn id="53" dur="500"/>
                                        <p:tgtEl>
                                          <p:spTgt spid="297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02"/>
                                        </p:tgtEl>
                                        <p:attrNameLst>
                                          <p:attrName>style.visibility</p:attrName>
                                        </p:attrNameLst>
                                      </p:cBhvr>
                                      <p:to>
                                        <p:strVal val="visible"/>
                                      </p:to>
                                    </p:set>
                                    <p:animEffect transition="in" filter="blinds(horizontal)">
                                      <p:cBhvr>
                                        <p:cTn id="56" dur="500"/>
                                        <p:tgtEl>
                                          <p:spTgt spid="297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9702"/>
                                        </p:tgtEl>
                                      </p:cBhvr>
                                    </p:animEffect>
                                    <p:set>
                                      <p:cBhvr>
                                        <p:cTn id="61" dur="1" fill="hold">
                                          <p:stCondLst>
                                            <p:cond delay="499"/>
                                          </p:stCondLst>
                                        </p:cTn>
                                        <p:tgtEl>
                                          <p:spTgt spid="2970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9707"/>
                                        </p:tgtEl>
                                      </p:cBhvr>
                                    </p:animEffect>
                                    <p:set>
                                      <p:cBhvr>
                                        <p:cTn id="64" dur="1" fill="hold">
                                          <p:stCondLst>
                                            <p:cond delay="499"/>
                                          </p:stCondLst>
                                        </p:cTn>
                                        <p:tgtEl>
                                          <p:spTgt spid="2970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9706"/>
                                        </p:tgtEl>
                                      </p:cBhvr>
                                    </p:animEffect>
                                    <p:set>
                                      <p:cBhvr>
                                        <p:cTn id="67" dur="1" fill="hold">
                                          <p:stCondLst>
                                            <p:cond delay="499"/>
                                          </p:stCondLst>
                                        </p:cTn>
                                        <p:tgtEl>
                                          <p:spTgt spid="2970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9705"/>
                                        </p:tgtEl>
                                      </p:cBhvr>
                                    </p:animEffect>
                                    <p:set>
                                      <p:cBhvr>
                                        <p:cTn id="70" dur="1" fill="hold">
                                          <p:stCondLst>
                                            <p:cond delay="499"/>
                                          </p:stCondLst>
                                        </p:cTn>
                                        <p:tgtEl>
                                          <p:spTgt spid="2970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718"/>
                                        </p:tgtEl>
                                        <p:attrNameLst>
                                          <p:attrName>style.visibility</p:attrName>
                                        </p:attrNameLst>
                                      </p:cBhvr>
                                      <p:to>
                                        <p:strVal val="visible"/>
                                      </p:to>
                                    </p:set>
                                    <p:animEffect transition="in" filter="blinds(horizontal)">
                                      <p:cBhvr>
                                        <p:cTn id="75" dur="500"/>
                                        <p:tgtEl>
                                          <p:spTgt spid="297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719"/>
                                        </p:tgtEl>
                                        <p:attrNameLst>
                                          <p:attrName>style.visibility</p:attrName>
                                        </p:attrNameLst>
                                      </p:cBhvr>
                                      <p:to>
                                        <p:strVal val="visible"/>
                                      </p:to>
                                    </p:set>
                                    <p:animEffect transition="in" filter="blinds(horizontal)">
                                      <p:cBhvr>
                                        <p:cTn id="78" dur="500"/>
                                        <p:tgtEl>
                                          <p:spTgt spid="2971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720"/>
                                        </p:tgtEl>
                                        <p:attrNameLst>
                                          <p:attrName>style.visibility</p:attrName>
                                        </p:attrNameLst>
                                      </p:cBhvr>
                                      <p:to>
                                        <p:strVal val="visible"/>
                                      </p:to>
                                    </p:set>
                                    <p:animEffect transition="in" filter="blinds(horizontal)">
                                      <p:cBhvr>
                                        <p:cTn id="81" dur="500"/>
                                        <p:tgtEl>
                                          <p:spTgt spid="297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721"/>
                                        </p:tgtEl>
                                        <p:attrNameLst>
                                          <p:attrName>style.visibility</p:attrName>
                                        </p:attrNameLst>
                                      </p:cBhvr>
                                      <p:to>
                                        <p:strVal val="visible"/>
                                      </p:to>
                                    </p:set>
                                    <p:animEffect transition="in" filter="blinds(horizontal)">
                                      <p:cBhvr>
                                        <p:cTn id="84"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animBg="1"/>
      <p:bldP spid="29705" grpId="1" animBg="1"/>
      <p:bldP spid="29706" grpId="0" animBg="1"/>
      <p:bldP spid="29706" grpId="1" animBg="1"/>
      <p:bldP spid="29707" grpId="0" animBg="1"/>
      <p:bldP spid="29707" grpId="1" animBg="1"/>
      <p:bldP spid="29708" grpId="0" animBg="1"/>
      <p:bldP spid="29708" grpId="1" animBg="1"/>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8" grpId="0" animBg="1"/>
      <p:bldP spid="29719" grpId="0" animBg="1"/>
      <p:bldP spid="29720" grpId="0" animBg="1"/>
      <p:bldP spid="2972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FD9A4F6F-1219-4428-BC5E-73E55FC40E57}" type="datetime1">
              <a:rPr lang="en-GB" sz="1400" smtClean="0">
                <a:solidFill>
                  <a:schemeClr val="tx1"/>
                </a:solidFill>
              </a:rPr>
              <a:t>02/10/2013</a:t>
            </a:fld>
            <a:endParaRPr lang="en-GB" sz="1400">
              <a:solidFill>
                <a:schemeClr val="tx1"/>
              </a:solidFill>
            </a:endParaRPr>
          </a:p>
        </p:txBody>
      </p:sp>
      <p:sp>
        <p:nvSpPr>
          <p:cNvPr id="10243"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Woodward University of Stirling</a:t>
            </a:r>
            <a:endParaRPr lang="en-GB" sz="1400">
              <a:solidFill>
                <a:schemeClr val="tx1"/>
              </a:solidFill>
            </a:endParaRPr>
          </a:p>
        </p:txBody>
      </p:sp>
      <p:sp>
        <p:nvSpPr>
          <p:cNvPr id="10244"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37AD101D-4642-488C-9CF4-C31253D1B12F}" type="slidenum">
              <a:rPr lang="en-GB" sz="1400">
                <a:solidFill>
                  <a:schemeClr val="tx1"/>
                </a:solidFill>
              </a:rPr>
              <a:pPr eaLnBrk="1" hangingPunct="1"/>
              <a:t>71</a:t>
            </a:fld>
            <a:endParaRPr lang="en-GB" sz="1400">
              <a:solidFill>
                <a:schemeClr val="tx1"/>
              </a:solidFill>
            </a:endParaRPr>
          </a:p>
        </p:txBody>
      </p:sp>
      <p:sp>
        <p:nvSpPr>
          <p:cNvPr id="10245" name="Rectangle 2"/>
          <p:cNvSpPr>
            <a:spLocks noGrp="1" noChangeArrowheads="1"/>
          </p:cNvSpPr>
          <p:nvPr>
            <p:ph type="title"/>
          </p:nvPr>
        </p:nvSpPr>
        <p:spPr>
          <a:xfrm>
            <a:off x="395288" y="0"/>
            <a:ext cx="8229600" cy="1143000"/>
          </a:xfrm>
        </p:spPr>
        <p:txBody>
          <a:bodyPr/>
          <a:lstStyle/>
          <a:p>
            <a:pPr eaLnBrk="1" hangingPunct="1"/>
            <a:r>
              <a:rPr lang="en-GB" b="1" dirty="0" smtClean="0"/>
              <a:t>The Best Fit Heuristic</a:t>
            </a:r>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2738"/>
            <a:ext cx="5486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
          <p:cNvSpPr txBox="1">
            <a:spLocks noChangeArrowheads="1"/>
          </p:cNvSpPr>
          <p:nvPr/>
        </p:nvSpPr>
        <p:spPr bwMode="auto">
          <a:xfrm>
            <a:off x="468313" y="908050"/>
            <a:ext cx="81359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400" dirty="0">
                <a:solidFill>
                  <a:schemeClr val="tx1"/>
                </a:solidFill>
              </a:rPr>
              <a:t>Best fit = 1/(E-S). Point out features.</a:t>
            </a:r>
          </a:p>
          <a:p>
            <a:pPr algn="l" eaLnBrk="1" hangingPunct="1"/>
            <a:r>
              <a:rPr lang="en-GB" sz="2400" dirty="0">
                <a:solidFill>
                  <a:schemeClr val="tx1"/>
                </a:solidFill>
              </a:rPr>
              <a:t>Pieces of size S, which fit well into the space remaining E, score well.</a:t>
            </a:r>
          </a:p>
          <a:p>
            <a:pPr algn="l" eaLnBrk="1" hangingPunct="1"/>
            <a:r>
              <a:rPr lang="en-GB" sz="2400" dirty="0">
                <a:solidFill>
                  <a:schemeClr val="tx1"/>
                </a:solidFill>
              </a:rPr>
              <a:t>Best fit applied produces a set of points on the surface, </a:t>
            </a:r>
          </a:p>
          <a:p>
            <a:pPr algn="l" eaLnBrk="1" hangingPunct="1"/>
            <a:r>
              <a:rPr lang="en-GB" sz="2400" dirty="0">
                <a:solidFill>
                  <a:schemeClr val="tx1"/>
                </a:solidFill>
              </a:rPr>
              <a:t>The bin corresponding to the maximum score is picked.</a:t>
            </a:r>
          </a:p>
        </p:txBody>
      </p:sp>
      <p:sp>
        <p:nvSpPr>
          <p:cNvPr id="10248" name="Text Box 5"/>
          <p:cNvSpPr txBox="1">
            <a:spLocks noChangeArrowheads="1"/>
          </p:cNvSpPr>
          <p:nvPr/>
        </p:nvSpPr>
        <p:spPr bwMode="auto">
          <a:xfrm>
            <a:off x="5724525"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Piece size</a:t>
            </a:r>
          </a:p>
        </p:txBody>
      </p:sp>
      <p:sp>
        <p:nvSpPr>
          <p:cNvPr id="10249" name="Text Box 6"/>
          <p:cNvSpPr txBox="1">
            <a:spLocks noChangeArrowheads="1"/>
          </p:cNvSpPr>
          <p:nvPr/>
        </p:nvSpPr>
        <p:spPr bwMode="auto">
          <a:xfrm>
            <a:off x="2268538"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emptiness</a:t>
            </a:r>
          </a:p>
        </p:txBody>
      </p:sp>
    </p:spTree>
    <p:extLst>
      <p:ext uri="{BB962C8B-B14F-4D97-AF65-F5344CB8AC3E}">
        <p14:creationId xmlns:p14="http://schemas.microsoft.com/office/powerpoint/2010/main" val="29312036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3F7525C-4F4D-448A-A0DE-FC2335E99A58}" type="datetime1">
              <a:rPr lang="en-GB" sz="1400" smtClean="0">
                <a:solidFill>
                  <a:schemeClr val="tx1"/>
                </a:solidFill>
              </a:rPr>
              <a:t>02/10/2013</a:t>
            </a:fld>
            <a:endParaRPr lang="en-GB" sz="1400">
              <a:solidFill>
                <a:schemeClr val="tx1"/>
              </a:solidFill>
            </a:endParaRPr>
          </a:p>
        </p:txBody>
      </p:sp>
      <p:sp>
        <p:nvSpPr>
          <p:cNvPr id="11267"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Woodward University of Stirling</a:t>
            </a:r>
            <a:endParaRPr lang="en-GB" sz="1400">
              <a:solidFill>
                <a:schemeClr val="tx1"/>
              </a:solidFill>
            </a:endParaRPr>
          </a:p>
        </p:txBody>
      </p:sp>
      <p:sp>
        <p:nvSpPr>
          <p:cNvPr id="11268"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62F56BD4-73C2-476D-8E03-187B095C6845}" type="slidenum">
              <a:rPr lang="en-GB" sz="1400">
                <a:solidFill>
                  <a:schemeClr val="tx1"/>
                </a:solidFill>
              </a:rPr>
              <a:pPr eaLnBrk="1" hangingPunct="1"/>
              <a:t>72</a:t>
            </a:fld>
            <a:endParaRPr lang="en-GB" sz="1400">
              <a:solidFill>
                <a:schemeClr val="tx1"/>
              </a:solidFill>
            </a:endParaRPr>
          </a:p>
        </p:txBody>
      </p:sp>
      <p:sp>
        <p:nvSpPr>
          <p:cNvPr id="11269" name="Rectangle 2"/>
          <p:cNvSpPr>
            <a:spLocks noGrp="1" noChangeArrowheads="1"/>
          </p:cNvSpPr>
          <p:nvPr>
            <p:ph type="title"/>
          </p:nvPr>
        </p:nvSpPr>
        <p:spPr>
          <a:xfrm>
            <a:off x="395288" y="0"/>
            <a:ext cx="8229600" cy="1143000"/>
          </a:xfrm>
        </p:spPr>
        <p:txBody>
          <a:bodyPr/>
          <a:lstStyle/>
          <a:p>
            <a:pPr eaLnBrk="1" hangingPunct="1"/>
            <a:r>
              <a:rPr lang="en-GB" b="1" dirty="0" smtClean="0"/>
              <a:t>Our best heuristic.</a:t>
            </a:r>
          </a:p>
        </p:txBody>
      </p:sp>
      <p:pic>
        <p:nvPicPr>
          <p:cNvPr id="1127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7450" y="908050"/>
            <a:ext cx="6842125"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Text Box 4"/>
          <p:cNvSpPr txBox="1">
            <a:spLocks noChangeArrowheads="1"/>
          </p:cNvSpPr>
          <p:nvPr/>
        </p:nvSpPr>
        <p:spPr bwMode="auto">
          <a:xfrm>
            <a:off x="1619250" y="5445125"/>
            <a:ext cx="545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Similar shape to best fit – but curls up in one corner.</a:t>
            </a:r>
          </a:p>
          <a:p>
            <a:pPr algn="l" eaLnBrk="1" hangingPunct="1"/>
            <a:r>
              <a:rPr lang="en-GB" sz="1800">
                <a:solidFill>
                  <a:schemeClr val="tx1"/>
                </a:solidFill>
              </a:rPr>
              <a:t>Note that this is rotated, relative to previous slide. </a:t>
            </a:r>
          </a:p>
          <a:p>
            <a:pPr algn="l" eaLnBrk="1" hangingPunct="1"/>
            <a:endParaRPr lang="en-GB" sz="1800">
              <a:solidFill>
                <a:schemeClr val="tx1"/>
              </a:solidFill>
            </a:endParaRPr>
          </a:p>
        </p:txBody>
      </p:sp>
    </p:spTree>
    <p:extLst>
      <p:ext uri="{BB962C8B-B14F-4D97-AF65-F5344CB8AC3E}">
        <p14:creationId xmlns:p14="http://schemas.microsoft.com/office/powerpoint/2010/main" val="520715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is/not Black box optimization?</a:t>
            </a:r>
            <a:endParaRPr lang="en-GB" b="1" dirty="0"/>
          </a:p>
        </p:txBody>
      </p:sp>
      <p:sp>
        <p:nvSpPr>
          <p:cNvPr id="3" name="Content Placeholder 2"/>
          <p:cNvSpPr>
            <a:spLocks noGrp="1"/>
          </p:cNvSpPr>
          <p:nvPr>
            <p:ph idx="1"/>
          </p:nvPr>
        </p:nvSpPr>
        <p:spPr>
          <a:xfrm>
            <a:off x="457200" y="1600200"/>
            <a:ext cx="4186808" cy="2013223"/>
          </a:xfrm>
        </p:spPr>
        <p:txBody>
          <a:bodyPr/>
          <a:lstStyle/>
          <a:p>
            <a:r>
              <a:rPr lang="en-GB" dirty="0" smtClean="0"/>
              <a:t>In mathematics</a:t>
            </a:r>
          </a:p>
          <a:p>
            <a:r>
              <a:rPr lang="en-GB" dirty="0" smtClean="0"/>
              <a:t>In physics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24744"/>
            <a:ext cx="4206326" cy="24886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10" y="3140968"/>
            <a:ext cx="3888432" cy="3000375"/>
          </a:xfrm>
          <a:prstGeom prst="rect">
            <a:avLst/>
          </a:prstGeom>
        </p:spPr>
      </p:pic>
      <p:sp>
        <p:nvSpPr>
          <p:cNvPr id="7" name="Rectangle 6"/>
          <p:cNvSpPr/>
          <p:nvPr/>
        </p:nvSpPr>
        <p:spPr>
          <a:xfrm>
            <a:off x="539552" y="3861048"/>
            <a:ext cx="4248472" cy="17281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220072" y="1412776"/>
            <a:ext cx="2736304" cy="15121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5148064" y="3718532"/>
            <a:ext cx="3538736" cy="201322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We nominate x, and learn f(x)</a:t>
            </a:r>
          </a:p>
          <a:p>
            <a:r>
              <a:rPr lang="en-GB" dirty="0" smtClean="0"/>
              <a:t>We nominate a path p and learn time t(p)</a:t>
            </a:r>
            <a:endParaRPr lang="en-GB" dirty="0"/>
          </a:p>
        </p:txBody>
      </p:sp>
    </p:spTree>
    <p:extLst>
      <p:ext uri="{BB962C8B-B14F-4D97-AF65-F5344CB8AC3E}">
        <p14:creationId xmlns:p14="http://schemas.microsoft.com/office/powerpoint/2010/main" val="189049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Search Space - Representation</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A search space is a set of</a:t>
            </a:r>
          </a:p>
          <a:p>
            <a:pPr marL="857250" lvl="1" indent="-457200"/>
            <a:r>
              <a:rPr lang="en-GB" dirty="0" smtClean="0"/>
              <a:t>Candidate/potential solutions (in/feasible)</a:t>
            </a:r>
          </a:p>
          <a:p>
            <a:r>
              <a:rPr lang="en-GB" dirty="0" smtClean="0"/>
              <a:t>In the function example (X)</a:t>
            </a:r>
          </a:p>
          <a:p>
            <a:r>
              <a:rPr lang="en-GB" dirty="0" smtClean="0"/>
              <a:t>In the lifeguard example (set of paths, straight or curved (rocks/currents/unknown) – bounds?)</a:t>
            </a:r>
          </a:p>
          <a:p>
            <a:r>
              <a:rPr lang="en-GB" dirty="0" smtClean="0"/>
              <a:t>Can be numbers, bit string, permutations, programs, probability distributions, routes,  (anything you can represent on a computer)</a:t>
            </a:r>
          </a:p>
          <a:p>
            <a:r>
              <a:rPr lang="en-GB" dirty="0" smtClean="0"/>
              <a:t>Also called points, items, elements</a:t>
            </a:r>
            <a:r>
              <a:rPr lang="en-GB" dirty="0"/>
              <a:t>, vertices, </a:t>
            </a:r>
            <a:r>
              <a:rPr lang="en-GB" dirty="0" smtClean="0"/>
              <a:t>nodes</a:t>
            </a:r>
          </a:p>
        </p:txBody>
      </p:sp>
    </p:spTree>
    <p:extLst>
      <p:ext uri="{BB962C8B-B14F-4D97-AF65-F5344CB8AC3E}">
        <p14:creationId xmlns:p14="http://schemas.microsoft.com/office/powerpoint/2010/main" val="4234087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3510</TotalTime>
  <Words>3926</Words>
  <Application>Microsoft Office PowerPoint</Application>
  <PresentationFormat>On-screen Show (4:3)</PresentationFormat>
  <Paragraphs>893</Paragraphs>
  <Slides>72</Slides>
  <Notes>12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A Brief Overview of Black-box Optimization.</vt:lpstr>
      <vt:lpstr>Roadmap Ahead</vt:lpstr>
      <vt:lpstr>Formalizing an optimization problem</vt:lpstr>
      <vt:lpstr>Three easy steps…</vt:lpstr>
      <vt:lpstr>Intention</vt:lpstr>
      <vt:lpstr>Basic Vocabulary</vt:lpstr>
      <vt:lpstr>What is/not Black box optimization?</vt:lpstr>
      <vt:lpstr>What is/not Black box optimization?</vt:lpstr>
      <vt:lpstr>Search Space - Representation</vt:lpstr>
      <vt:lpstr>Objective Function</vt:lpstr>
      <vt:lpstr>note</vt:lpstr>
      <vt:lpstr>1-100 game</vt:lpstr>
      <vt:lpstr>Picking an Objective Function</vt:lpstr>
      <vt:lpstr>A better solution</vt:lpstr>
      <vt:lpstr>Neighbourhood Function/Operator</vt:lpstr>
      <vt:lpstr>Generate and Test (Search) Examples</vt:lpstr>
      <vt:lpstr>Generate and Test (function optimization)</vt:lpstr>
      <vt:lpstr>Informal Example – warm/cold game.</vt:lpstr>
      <vt:lpstr>3 example problem domains</vt:lpstr>
      <vt:lpstr>Traveling Salesman Problem</vt:lpstr>
      <vt:lpstr>Knapsack Problem</vt:lpstr>
      <vt:lpstr>Genetic Programming</vt:lpstr>
      <vt:lpstr>The three examples</vt:lpstr>
      <vt:lpstr>Perturbing a Solution</vt:lpstr>
      <vt:lpstr>Iterative Improvement</vt:lpstr>
      <vt:lpstr>Stirling timetable</vt:lpstr>
      <vt:lpstr>Motivations</vt:lpstr>
      <vt:lpstr>Intractable problems</vt:lpstr>
      <vt:lpstr>YOUR PROBLEM</vt:lpstr>
      <vt:lpstr>Existing Neighbourhood functions</vt:lpstr>
      <vt:lpstr>Hard/Soft Constraints</vt:lpstr>
      <vt:lpstr>Metaheuristics</vt:lpstr>
      <vt:lpstr>Which cup is the pea under???</vt:lpstr>
      <vt:lpstr>Theoretical Motivation 1</vt:lpstr>
      <vt:lpstr>Theoretical Motivation 2</vt:lpstr>
      <vt:lpstr>Non-exhaustive list of meta-heuristics</vt:lpstr>
      <vt:lpstr>Sources of Inspiration</vt:lpstr>
      <vt:lpstr>Do not mix vocabulary!!!</vt:lpstr>
      <vt:lpstr>How do we sample a search space?</vt:lpstr>
      <vt:lpstr>Question How do we sample a search space?</vt:lpstr>
      <vt:lpstr>How do we sample a search space?</vt:lpstr>
      <vt:lpstr>When not/to use a Meta-heuristic</vt:lpstr>
      <vt:lpstr>Assumptions</vt:lpstr>
      <vt:lpstr>Continuous optimization on a computer</vt:lpstr>
      <vt:lpstr>Which meta-heuristic is better.</vt:lpstr>
      <vt:lpstr>Evaluation of Meta-heuristics</vt:lpstr>
      <vt:lpstr>Automatic Design of Meta-heuristics</vt:lpstr>
      <vt:lpstr>A Simple Thought Experiment 1</vt:lpstr>
      <vt:lpstr>A Simple Thought Experiment 2</vt:lpstr>
      <vt:lpstr>Optimisation  = Machine Learning? </vt:lpstr>
      <vt:lpstr>We have not mentioned…</vt:lpstr>
      <vt:lpstr>Open Questions</vt:lpstr>
      <vt:lpstr>SUMMARY Sampling a search space</vt:lpstr>
      <vt:lpstr>NOT THE END, BUT To be continued…</vt:lpstr>
      <vt:lpstr>PowerPoint Presentation</vt:lpstr>
      <vt:lpstr>PowerPoint Presentation</vt:lpstr>
      <vt:lpstr>Branch and Bound Algorithm</vt:lpstr>
      <vt:lpstr>Person-Task Problem </vt:lpstr>
      <vt:lpstr>Example of Bounding Function</vt:lpstr>
      <vt:lpstr>Branch and Bound Stage 1</vt:lpstr>
      <vt:lpstr>Branch and Bound Stage 2</vt:lpstr>
      <vt:lpstr>Branch and Bound Stage 3</vt:lpstr>
      <vt:lpstr>Branch and Bound Stage 4</vt:lpstr>
      <vt:lpstr>Branch and Bound Stage 5</vt:lpstr>
      <vt:lpstr>Selective Hyper-heuristics (massaging problem state)</vt:lpstr>
      <vt:lpstr>Generative Hyper-heuristics discovering novel heuristics</vt:lpstr>
      <vt:lpstr>On-line Bin Packing</vt:lpstr>
      <vt:lpstr>Genetic Programming  applied to on-line bin packing</vt:lpstr>
      <vt:lpstr>How the heuristics are applied</vt:lpstr>
      <vt:lpstr>Robustness of Heuristics</vt:lpstr>
      <vt:lpstr>The Best Fit Heuristic</vt:lpstr>
      <vt:lpstr>Our best heuristic.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Overview of Black-box Optimization</dc:title>
  <dc:creator>John R Woodward</dc:creator>
  <cp:lastModifiedBy>John R Woodward</cp:lastModifiedBy>
  <cp:revision>65</cp:revision>
  <cp:lastPrinted>2013-09-24T13:12:47Z</cp:lastPrinted>
  <dcterms:created xsi:type="dcterms:W3CDTF">2013-09-21T09:07:04Z</dcterms:created>
  <dcterms:modified xsi:type="dcterms:W3CDTF">2013-10-02T14:09:42Z</dcterms:modified>
</cp:coreProperties>
</file>